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85" r:id="rId4"/>
    <p:sldId id="286" r:id="rId5"/>
    <p:sldId id="287" r:id="rId6"/>
    <p:sldId id="288" r:id="rId7"/>
    <p:sldId id="289" r:id="rId8"/>
    <p:sldId id="258" r:id="rId9"/>
    <p:sldId id="295" r:id="rId10"/>
    <p:sldId id="294" r:id="rId11"/>
    <p:sldId id="259" r:id="rId12"/>
    <p:sldId id="293" r:id="rId13"/>
    <p:sldId id="260" r:id="rId14"/>
    <p:sldId id="283" r:id="rId15"/>
    <p:sldId id="291" r:id="rId16"/>
    <p:sldId id="296" r:id="rId17"/>
    <p:sldId id="261" r:id="rId18"/>
    <p:sldId id="279" r:id="rId19"/>
    <p:sldId id="280" r:id="rId20"/>
    <p:sldId id="263" r:id="rId21"/>
    <p:sldId id="264" r:id="rId22"/>
    <p:sldId id="281" r:id="rId23"/>
    <p:sldId id="265" r:id="rId24"/>
    <p:sldId id="282" r:id="rId25"/>
    <p:sldId id="266" r:id="rId26"/>
    <p:sldId id="268" r:id="rId27"/>
    <p:sldId id="262" r:id="rId28"/>
    <p:sldId id="269" r:id="rId29"/>
    <p:sldId id="272" r:id="rId30"/>
    <p:sldId id="273" r:id="rId31"/>
    <p:sldId id="276" r:id="rId32"/>
    <p:sldId id="290" r:id="rId33"/>
    <p:sldId id="274" r:id="rId34"/>
    <p:sldId id="27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717" autoAdjust="0"/>
  </p:normalViewPr>
  <p:slideViewPr>
    <p:cSldViewPr>
      <p:cViewPr varScale="1">
        <p:scale>
          <a:sx n="74" d="100"/>
          <a:sy n="74" d="100"/>
        </p:scale>
        <p:origin x="1733" y="77"/>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06605B8-82C7-4C91-ACA7-D200FB5BF75B}" type="slidenum">
              <a:rPr lang="el-GR" smtClean="0"/>
              <a:pPr/>
              <a:t>‹#›</a:t>
            </a:fld>
            <a:endParaRPr lang="el-G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069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187961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262276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226542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06605B8-82C7-4C91-ACA7-D200FB5BF75B}" type="slidenum">
              <a:rPr lang="el-GR" smtClean="0"/>
              <a:pPr/>
              <a:t>‹#›</a:t>
            </a:fld>
            <a:endParaRPr lang="el-G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791399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65513861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941832" y="2909102"/>
            <a:ext cx="361188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975398" y="2909102"/>
            <a:ext cx="361188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3707167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03271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425599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73789" y="6375679"/>
            <a:ext cx="925016" cy="348462"/>
          </a:xfrm>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a:xfrm>
            <a:off x="1577716" y="6375679"/>
            <a:ext cx="2611634" cy="345796"/>
          </a:xfrm>
        </p:spPr>
        <p:txBody>
          <a:bodyPr/>
          <a:lstStyle/>
          <a:p>
            <a:endParaRPr lang="el-GR"/>
          </a:p>
        </p:txBody>
      </p:sp>
      <p:sp>
        <p:nvSpPr>
          <p:cNvPr id="7" name="Slide Number Placeholder 6"/>
          <p:cNvSpPr>
            <a:spLocks noGrp="1"/>
          </p:cNvSpPr>
          <p:nvPr>
            <p:ph type="sldNum" sz="quarter" idx="12"/>
          </p:nvPr>
        </p:nvSpPr>
        <p:spPr>
          <a:xfrm>
            <a:off x="4268261" y="6375679"/>
            <a:ext cx="924342" cy="345796"/>
          </a:xfrm>
        </p:spPr>
        <p:txBody>
          <a:bodyPr/>
          <a:lstStyle/>
          <a:p>
            <a:fld id="{D06605B8-82C7-4C91-ACA7-D200FB5BF75B}" type="slidenum">
              <a:rPr lang="el-GR" smtClean="0"/>
              <a:pPr/>
              <a:t>‹#›</a:t>
            </a:fld>
            <a:endParaRPr lang="el-G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839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74463" y="6375679"/>
            <a:ext cx="924342" cy="348462"/>
          </a:xfrm>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a:xfrm>
            <a:off x="1577716" y="6375679"/>
            <a:ext cx="2611634" cy="345796"/>
          </a:xfrm>
        </p:spPr>
        <p:txBody>
          <a:bodyPr/>
          <a:lstStyle/>
          <a:p>
            <a:endParaRPr lang="el-GR"/>
          </a:p>
        </p:txBody>
      </p:sp>
      <p:sp>
        <p:nvSpPr>
          <p:cNvPr id="7" name="Slide Number Placeholder 6"/>
          <p:cNvSpPr>
            <a:spLocks noGrp="1"/>
          </p:cNvSpPr>
          <p:nvPr>
            <p:ph type="sldNum" sz="quarter" idx="12"/>
          </p:nvPr>
        </p:nvSpPr>
        <p:spPr>
          <a:xfrm>
            <a:off x="4256153" y="6375679"/>
            <a:ext cx="947460" cy="345796"/>
          </a:xfrm>
        </p:spPr>
        <p:txBody>
          <a:bodyPr/>
          <a:lstStyle/>
          <a:p>
            <a:fld id="{D06605B8-82C7-4C91-ACA7-D200FB5BF75B}" type="slidenum">
              <a:rPr lang="el-GR" smtClean="0"/>
              <a:pPr/>
              <a:t>‹#›</a:t>
            </a:fld>
            <a:endParaRPr lang="el-GR"/>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53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06605B8-82C7-4C91-ACA7-D200FB5BF75B}" type="slidenum">
              <a:rPr lang="el-GR" smtClean="0"/>
              <a:pPr/>
              <a:t>‹#›</a:t>
            </a:fld>
            <a:endParaRPr lang="el-G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894447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rtea.greec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europasteens.eu/" TargetMode="External"/><Relationship Id="rId7" Type="http://schemas.openxmlformats.org/officeDocument/2006/relationships/image" Target="../media/image22.png"/><Relationship Id="rId2" Type="http://schemas.openxmlformats.org/officeDocument/2006/relationships/hyperlink" Target="mailto:irtea.greece@gmail.com"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2428868"/>
            <a:ext cx="5328592" cy="3408633"/>
          </a:xfrm>
        </p:spPr>
        <p:txBody>
          <a:bodyPr>
            <a:noAutofit/>
          </a:bodyPr>
          <a:lstStyle/>
          <a:p>
            <a:pPr>
              <a:lnSpc>
                <a:spcPct val="150000"/>
              </a:lnSpc>
            </a:pPr>
            <a:r>
              <a:rPr lang="el-GR" sz="1600" dirty="0" err="1">
                <a:latin typeface="Arial" panose="020B0604020202020204" pitchFamily="34" charset="0"/>
                <a:cs typeface="Arial" panose="020B0604020202020204" pitchFamily="34" charset="0"/>
              </a:rPr>
              <a:t>Προσομοιωση</a:t>
            </a:r>
            <a:r>
              <a:rPr lang="el-GR" sz="1600" dirty="0">
                <a:latin typeface="Arial" panose="020B0604020202020204" pitchFamily="34" charset="0"/>
                <a:cs typeface="Arial" panose="020B0604020202020204" pitchFamily="34" charset="0"/>
              </a:rPr>
              <a:t> του </a:t>
            </a:r>
            <a:r>
              <a:rPr lang="el-GR" sz="1600" dirty="0" err="1">
                <a:latin typeface="Arial" panose="020B0604020202020204" pitchFamily="34" charset="0"/>
                <a:cs typeface="Arial" panose="020B0604020202020204" pitchFamily="34" charset="0"/>
              </a:rPr>
              <a:t>Ευρωπαϊκου</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Κοινοβουλιου</a:t>
            </a:r>
            <a:r>
              <a:rPr lang="el-GR" sz="1600" dirty="0">
                <a:latin typeface="Arial" panose="020B0604020202020204" pitchFamily="34" charset="0"/>
                <a:cs typeface="Arial" panose="020B0604020202020204" pitchFamily="34" charset="0"/>
              </a:rPr>
              <a:t> </a:t>
            </a:r>
            <a:br>
              <a:rPr lang="el-GR" sz="2400" dirty="0">
                <a:latin typeface="Arial" panose="020B0604020202020204" pitchFamily="34" charset="0"/>
                <a:cs typeface="Arial" panose="020B0604020202020204" pitchFamily="34" charset="0"/>
              </a:rPr>
            </a:br>
            <a:br>
              <a:rPr lang="el-GR" sz="105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αθηνα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ασπροπυργοσ</a:t>
            </a:r>
            <a:r>
              <a:rPr lang="el-GR" sz="1600" dirty="0">
                <a:latin typeface="Arial" panose="020B0604020202020204" pitchFamily="34" charset="0"/>
                <a:cs typeface="Arial" panose="020B0604020202020204" pitchFamily="34" charset="0"/>
              </a:rPr>
              <a:t>-ΕΛΕΥΣΙΝΑ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ηρακλειο</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ναυπλιο</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λιβαδεια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χιοσ</a:t>
            </a:r>
            <a:br>
              <a:rPr lang="el-GR" sz="1600" dirty="0">
                <a:latin typeface="Comic Sans MS" panose="030F0702030302020204" pitchFamily="66" charset="0"/>
              </a:rPr>
            </a:br>
            <a:endParaRPr lang="el-GR" sz="1600" dirty="0">
              <a:latin typeface="Comic Sans MS" panose="030F0702030302020204" pitchFamily="66" charset="0"/>
            </a:endParaRPr>
          </a:p>
        </p:txBody>
      </p:sp>
      <p:pic>
        <p:nvPicPr>
          <p:cNvPr id="4" name="Picture 3" descr="irtea orizontio.png"/>
          <p:cNvPicPr>
            <a:picLocks noChangeAspect="1"/>
          </p:cNvPicPr>
          <p:nvPr/>
        </p:nvPicPr>
        <p:blipFill>
          <a:blip r:embed="rId2" cstate="print"/>
          <a:stretch>
            <a:fillRect/>
          </a:stretch>
        </p:blipFill>
        <p:spPr>
          <a:xfrm>
            <a:off x="0" y="0"/>
            <a:ext cx="4191662" cy="1121375"/>
          </a:xfrm>
          <a:prstGeom prst="rect">
            <a:avLst/>
          </a:prstGeom>
        </p:spPr>
      </p:pic>
      <p:pic>
        <p:nvPicPr>
          <p:cNvPr id="5" name="Picture 4" descr="Erasmus+-logo.png"/>
          <p:cNvPicPr>
            <a:picLocks noChangeAspect="1"/>
          </p:cNvPicPr>
          <p:nvPr/>
        </p:nvPicPr>
        <p:blipFill>
          <a:blip r:embed="rId3" cstate="print"/>
          <a:stretch>
            <a:fillRect/>
          </a:stretch>
        </p:blipFill>
        <p:spPr>
          <a:xfrm>
            <a:off x="1331640" y="5837501"/>
            <a:ext cx="3957419" cy="857256"/>
          </a:xfrm>
          <a:prstGeom prst="rect">
            <a:avLst/>
          </a:prstGeom>
        </p:spPr>
      </p:pic>
      <p:pic>
        <p:nvPicPr>
          <p:cNvPr id="6" name="Picture 5" descr="Logo_INEDIVIM.jpg"/>
          <p:cNvPicPr>
            <a:picLocks noChangeAspect="1"/>
          </p:cNvPicPr>
          <p:nvPr/>
        </p:nvPicPr>
        <p:blipFill>
          <a:blip r:embed="rId4" cstate="print"/>
          <a:stretch>
            <a:fillRect/>
          </a:stretch>
        </p:blipFill>
        <p:spPr>
          <a:xfrm>
            <a:off x="6012160" y="5560155"/>
            <a:ext cx="1152128" cy="1152128"/>
          </a:xfrm>
          <a:prstGeom prst="rect">
            <a:avLst/>
          </a:prstGeom>
        </p:spPr>
      </p:pic>
      <p:pic>
        <p:nvPicPr>
          <p:cNvPr id="8" name="Εικόνα 7">
            <a:extLst>
              <a:ext uri="{FF2B5EF4-FFF2-40B4-BE49-F238E27FC236}">
                <a16:creationId xmlns:a16="http://schemas.microsoft.com/office/drawing/2014/main" id="{5F3E9E32-78A0-437B-8C48-2EFEC0493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650" y="764704"/>
            <a:ext cx="2446699" cy="1739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5DCCDD-1603-425E-BE52-4E31BE478DB4}"/>
              </a:ext>
            </a:extLst>
          </p:cNvPr>
          <p:cNvSpPr>
            <a:spLocks noGrp="1"/>
          </p:cNvSpPr>
          <p:nvPr>
            <p:ph type="title"/>
          </p:nvPr>
        </p:nvSpPr>
        <p:spPr/>
        <p:txBody>
          <a:bodyPr/>
          <a:lstStyle/>
          <a:p>
            <a:r>
              <a:rPr lang="el-GR" dirty="0" err="1">
                <a:latin typeface="Arial" panose="020B0604020202020204" pitchFamily="34" charset="0"/>
                <a:cs typeface="Arial" panose="020B0604020202020204" pitchFamily="34" charset="0"/>
              </a:rPr>
              <a:t>ΥΠΟΣΤΗΡΙΚΤεσ</a:t>
            </a:r>
            <a:endParaRPr lang="el-G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570C12-12BD-40D2-B721-C3D57A9E03E1}"/>
              </a:ext>
            </a:extLst>
          </p:cNvPr>
          <p:cNvSpPr txBox="1"/>
          <p:nvPr/>
        </p:nvSpPr>
        <p:spPr>
          <a:xfrm>
            <a:off x="835732" y="1556792"/>
            <a:ext cx="4456348" cy="2246769"/>
          </a:xfrm>
          <a:prstGeom prst="rect">
            <a:avLst/>
          </a:prstGeom>
          <a:noFill/>
        </p:spPr>
        <p:txBody>
          <a:bodyPr wrap="square" rtlCol="0">
            <a:spAutoFit/>
          </a:bodyPr>
          <a:lstStyle/>
          <a:p>
            <a:pPr algn="just"/>
            <a:r>
              <a:rPr lang="el-GR" sz="2000" dirty="0">
                <a:solidFill>
                  <a:schemeClr val="tx1">
                    <a:lumMod val="65000"/>
                    <a:lumOff val="35000"/>
                  </a:schemeClr>
                </a:solidFill>
                <a:cs typeface="Arial" panose="020B0604020202020204" pitchFamily="34" charset="0"/>
              </a:rPr>
              <a:t>Ο Δήμος </a:t>
            </a:r>
            <a:r>
              <a:rPr lang="el-GR" sz="2000" dirty="0" err="1">
                <a:solidFill>
                  <a:schemeClr val="tx1">
                    <a:lumMod val="65000"/>
                    <a:lumOff val="35000"/>
                  </a:schemeClr>
                </a:solidFill>
                <a:cs typeface="Arial" panose="020B0604020202020204" pitchFamily="34" charset="0"/>
              </a:rPr>
              <a:t>Ναυπλιέων</a:t>
            </a:r>
            <a:r>
              <a:rPr lang="el-GR" sz="2000" dirty="0">
                <a:solidFill>
                  <a:schemeClr val="tx1">
                    <a:lumMod val="65000"/>
                    <a:lumOff val="35000"/>
                  </a:schemeClr>
                </a:solidFill>
                <a:cs typeface="Arial" panose="020B0604020202020204" pitchFamily="34" charset="0"/>
              </a:rPr>
              <a:t> υποστηρίζει και συμβάλει στο ευρωπαϊκό έργο δίνοντας τη δυνατότητα, οι δράσεις του έργου να πραγματοποιηθούν σε δημοτικούς χώρους και τα αποτελέσματα του έργου να κοινοποιηθούν στους πολίτες της περιοχής.</a:t>
            </a:r>
          </a:p>
        </p:txBody>
      </p:sp>
      <p:pic>
        <p:nvPicPr>
          <p:cNvPr id="13" name="Θέση περιεχομένου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2132856"/>
            <a:ext cx="4444445" cy="1269841"/>
          </a:xfrm>
          <a:prstGeom prst="rect">
            <a:avLst/>
          </a:prstGeom>
          <a:ln>
            <a:noFill/>
          </a:ln>
          <a:effectLst>
            <a:outerShdw blurRad="190500" algn="tl" rotWithShape="0">
              <a:srgbClr val="000000">
                <a:alpha val="70000"/>
              </a:srgbClr>
            </a:outerShdw>
          </a:effectLst>
        </p:spPr>
      </p:pic>
      <p:pic>
        <p:nvPicPr>
          <p:cNvPr id="15" name="Εικόνα 14"/>
          <p:cNvPicPr>
            <a:picLocks noChangeAspect="1"/>
          </p:cNvPicPr>
          <p:nvPr/>
        </p:nvPicPr>
        <p:blipFill rotWithShape="1">
          <a:blip r:embed="rId3">
            <a:extLst>
              <a:ext uri="{28A0092B-C50C-407E-A947-70E740481C1C}">
                <a14:useLocalDpi xmlns:a14="http://schemas.microsoft.com/office/drawing/2010/main" val="0"/>
              </a:ext>
            </a:extLst>
          </a:blip>
          <a:srcRect r="39756"/>
          <a:stretch/>
        </p:blipFill>
        <p:spPr>
          <a:xfrm>
            <a:off x="1547664" y="4300947"/>
            <a:ext cx="2073263" cy="2000522"/>
          </a:xfrm>
          <a:prstGeom prst="rect">
            <a:avLst/>
          </a:prstGeom>
          <a:ln>
            <a:noFill/>
          </a:ln>
          <a:effectLst>
            <a:softEdge rad="112500"/>
          </a:effectLst>
        </p:spPr>
      </p:pic>
      <p:sp>
        <p:nvSpPr>
          <p:cNvPr id="3" name="TextBox 2">
            <a:extLst>
              <a:ext uri="{FF2B5EF4-FFF2-40B4-BE49-F238E27FC236}">
                <a16:creationId xmlns:a16="http://schemas.microsoft.com/office/drawing/2014/main" id="{BE0BE2AD-CE66-4345-80F5-D5A5B431B767}"/>
              </a:ext>
            </a:extLst>
          </p:cNvPr>
          <p:cNvSpPr txBox="1"/>
          <p:nvPr/>
        </p:nvSpPr>
        <p:spPr>
          <a:xfrm>
            <a:off x="4130038" y="4485600"/>
            <a:ext cx="4456348" cy="1631216"/>
          </a:xfrm>
          <a:prstGeom prst="rect">
            <a:avLst/>
          </a:prstGeom>
          <a:noFill/>
        </p:spPr>
        <p:txBody>
          <a:bodyPr wrap="square" rtlCol="0">
            <a:spAutoFit/>
          </a:bodyPr>
          <a:lstStyle/>
          <a:p>
            <a:pPr algn="just"/>
            <a:r>
              <a:rPr lang="el-GR" sz="2000" dirty="0">
                <a:solidFill>
                  <a:schemeClr val="tx1">
                    <a:lumMod val="65000"/>
                    <a:lumOff val="35000"/>
                  </a:schemeClr>
                </a:solidFill>
                <a:cs typeface="Arial" panose="020B0604020202020204" pitchFamily="34" charset="0"/>
              </a:rPr>
              <a:t>Το Κέντρο Ευρωπαϊκής Πληροφόρησης του Δήμου </a:t>
            </a:r>
            <a:r>
              <a:rPr lang="el-GR" sz="2000" dirty="0" err="1">
                <a:solidFill>
                  <a:schemeClr val="tx1">
                    <a:lumMod val="65000"/>
                    <a:lumOff val="35000"/>
                  </a:schemeClr>
                </a:solidFill>
                <a:cs typeface="Arial" panose="020B0604020202020204" pitchFamily="34" charset="0"/>
              </a:rPr>
              <a:t>Ναυπλιέων</a:t>
            </a:r>
            <a:r>
              <a:rPr lang="el-GR" sz="2000" dirty="0">
                <a:solidFill>
                  <a:schemeClr val="tx1">
                    <a:lumMod val="65000"/>
                    <a:lumOff val="35000"/>
                  </a:schemeClr>
                </a:solidFill>
                <a:cs typeface="Arial" panose="020B0604020202020204" pitchFamily="34" charset="0"/>
              </a:rPr>
              <a:t> υποστηρίζει το έργο κοινοποιώντας τα αποτελέσματα του έργου στους πολίτες της περιοχής και την εκπαιδευτική κοινότητα.</a:t>
            </a:r>
          </a:p>
        </p:txBody>
      </p:sp>
    </p:spTree>
    <p:extLst>
      <p:ext uri="{BB962C8B-B14F-4D97-AF65-F5344CB8AC3E}">
        <p14:creationId xmlns:p14="http://schemas.microsoft.com/office/powerpoint/2010/main" val="276740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501090" cy="903475"/>
          </a:xfrm>
        </p:spPr>
        <p:txBody>
          <a:bodyPr>
            <a:normAutofit/>
          </a:bodyPr>
          <a:lstStyle/>
          <a:p>
            <a:r>
              <a:rPr lang="el-GR" sz="4800" b="1" dirty="0">
                <a:latin typeface="Arial" pitchFamily="34" charset="0"/>
                <a:cs typeface="Arial" pitchFamily="34" charset="0"/>
              </a:rPr>
              <a:t>ΠΡΟΣΟΜΟΙΩΣΗ</a:t>
            </a:r>
          </a:p>
        </p:txBody>
      </p:sp>
      <p:sp>
        <p:nvSpPr>
          <p:cNvPr id="3" name="Content Placeholder 2"/>
          <p:cNvSpPr>
            <a:spLocks noGrp="1"/>
          </p:cNvSpPr>
          <p:nvPr>
            <p:ph idx="1"/>
          </p:nvPr>
        </p:nvSpPr>
        <p:spPr>
          <a:xfrm>
            <a:off x="928662" y="1071546"/>
            <a:ext cx="7633742" cy="3357586"/>
          </a:xfrm>
        </p:spPr>
        <p:txBody>
          <a:bodyPr>
            <a:normAutofit fontScale="92500" lnSpcReduction="10000"/>
          </a:bodyPr>
          <a:lstStyle/>
          <a:p>
            <a:pPr algn="just">
              <a:lnSpc>
                <a:spcPct val="150000"/>
              </a:lnSpc>
              <a:buNone/>
            </a:pPr>
            <a:r>
              <a:rPr lang="el-GR" b="1" dirty="0">
                <a:cs typeface="Arial" pitchFamily="34" charset="0"/>
              </a:rPr>
              <a:t>Θέμα Προσομοίωσης: </a:t>
            </a:r>
          </a:p>
          <a:p>
            <a:pPr algn="just">
              <a:lnSpc>
                <a:spcPct val="150000"/>
              </a:lnSpc>
              <a:buNone/>
            </a:pPr>
            <a:r>
              <a:rPr lang="el-GR" dirty="0">
                <a:cs typeface="Arial" pitchFamily="34" charset="0"/>
              </a:rPr>
              <a:t>   «Ευρωεκλογές 2019: η δημοκρατία, η συμμετοχή και ο ρόλος του Ευρωπαίου πολίτη στα κοινά».</a:t>
            </a:r>
          </a:p>
          <a:p>
            <a:pPr algn="just">
              <a:lnSpc>
                <a:spcPct val="150000"/>
              </a:lnSpc>
              <a:buNone/>
            </a:pPr>
            <a:r>
              <a:rPr lang="el-GR" b="1" dirty="0">
                <a:cs typeface="Arial" pitchFamily="34" charset="0"/>
              </a:rPr>
              <a:t>Τι είναι η Προσομοίωση;</a:t>
            </a:r>
          </a:p>
          <a:p>
            <a:pPr algn="just">
              <a:lnSpc>
                <a:spcPct val="150000"/>
              </a:lnSpc>
              <a:buNone/>
            </a:pPr>
            <a:r>
              <a:rPr lang="el-GR" dirty="0">
                <a:cs typeface="Arial" pitchFamily="34" charset="0"/>
              </a:rPr>
              <a:t>   Είναι ένα διαδραστικό παιχνίδι ρόλων, στο οποίο οι μαθητές αποχωρίζονται τη μαθητική τους ιδιότητα και αναλαμβάνουν το ρόλο του Ευρωβουλευτή.</a:t>
            </a:r>
          </a:p>
          <a:p>
            <a:pPr algn="just">
              <a:lnSpc>
                <a:spcPct val="150000"/>
              </a:lnSpc>
            </a:pPr>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C33481E6-0238-4647-A00F-6F51D3F2329F}"/>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U_elections-800x500_c.jpg"/>
          <p:cNvPicPr>
            <a:picLocks noChangeAspect="1"/>
          </p:cNvPicPr>
          <p:nvPr/>
        </p:nvPicPr>
        <p:blipFill>
          <a:blip r:embed="rId3"/>
          <a:stretch>
            <a:fillRect/>
          </a:stretch>
        </p:blipFill>
        <p:spPr>
          <a:xfrm>
            <a:off x="1159142" y="4293096"/>
            <a:ext cx="4343430" cy="235745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501090" cy="903475"/>
          </a:xfrm>
        </p:spPr>
        <p:txBody>
          <a:bodyPr>
            <a:normAutofit/>
          </a:bodyPr>
          <a:lstStyle/>
          <a:p>
            <a:r>
              <a:rPr lang="el-GR" sz="4800" b="1" dirty="0">
                <a:latin typeface="Arial" pitchFamily="34" charset="0"/>
                <a:cs typeface="Arial" pitchFamily="34" charset="0"/>
              </a:rPr>
              <a:t>ΠΡΟΣΟΜΟΙΩΣΗ</a:t>
            </a:r>
          </a:p>
        </p:txBody>
      </p:sp>
      <p:sp>
        <p:nvSpPr>
          <p:cNvPr id="3" name="Content Placeholder 2"/>
          <p:cNvSpPr>
            <a:spLocks noGrp="1"/>
          </p:cNvSpPr>
          <p:nvPr>
            <p:ph idx="1"/>
          </p:nvPr>
        </p:nvSpPr>
        <p:spPr>
          <a:xfrm>
            <a:off x="714348" y="1071546"/>
            <a:ext cx="8143932" cy="3357586"/>
          </a:xfrm>
        </p:spPr>
        <p:txBody>
          <a:bodyPr>
            <a:normAutofit fontScale="85000" lnSpcReduction="20000"/>
          </a:bodyPr>
          <a:lstStyle/>
          <a:p>
            <a:pPr algn="just">
              <a:lnSpc>
                <a:spcPct val="150000"/>
              </a:lnSpc>
              <a:buNone/>
            </a:pPr>
            <a:r>
              <a:rPr lang="el-GR" dirty="0">
                <a:cs typeface="Arial" pitchFamily="34" charset="0"/>
              </a:rPr>
              <a:t>   Έπειτα από </a:t>
            </a:r>
            <a:r>
              <a:rPr lang="el-GR" i="1" u="sng" dirty="0">
                <a:cs typeface="Arial" pitchFamily="34" charset="0"/>
              </a:rPr>
              <a:t>τυχαία κατανομή ρόλων </a:t>
            </a:r>
            <a:r>
              <a:rPr lang="el-GR" dirty="0">
                <a:cs typeface="Arial" pitchFamily="34" charset="0"/>
              </a:rPr>
              <a:t>οι μαθητές συζητούν επί της θεματικής που έχει τεθεί ως Ευρωβουλευτές, εκπροσωπώντας μια πολιτική ομάδα της Ε.Ε. &amp; ένα κράτος μέλος της. </a:t>
            </a:r>
          </a:p>
          <a:p>
            <a:pPr algn="just">
              <a:lnSpc>
                <a:spcPct val="150000"/>
              </a:lnSpc>
              <a:buNone/>
            </a:pPr>
            <a:r>
              <a:rPr lang="el-GR" dirty="0">
                <a:cs typeface="Arial" pitchFamily="34" charset="0"/>
              </a:rPr>
              <a:t>	Η </a:t>
            </a:r>
            <a:r>
              <a:rPr lang="el-GR" b="1" dirty="0">
                <a:cs typeface="Arial" pitchFamily="34" charset="0"/>
              </a:rPr>
              <a:t>πολιτική κατεύθυνση του κόμματος </a:t>
            </a:r>
            <a:r>
              <a:rPr lang="el-GR" dirty="0">
                <a:cs typeface="Arial" pitchFamily="34" charset="0"/>
              </a:rPr>
              <a:t>υπερισχύει έναντι της εθνικής ταυτότητας στο Ευρωπαϊκό Κοινοβούλιο.</a:t>
            </a:r>
            <a:endParaRPr lang="el-GR" i="1" dirty="0">
              <a:cs typeface="Arial" pitchFamily="34" charset="0"/>
            </a:endParaRPr>
          </a:p>
          <a:p>
            <a:pPr algn="just">
              <a:lnSpc>
                <a:spcPct val="150000"/>
              </a:lnSpc>
              <a:buNone/>
            </a:pPr>
            <a:r>
              <a:rPr lang="el-GR" dirty="0">
                <a:cs typeface="Arial" pitchFamily="34" charset="0"/>
              </a:rPr>
              <a:t>     Προσομοιώνονται τα εξής κόμματα: Ευρωπαϊκό Λαϊκό κόμμα </a:t>
            </a:r>
            <a:r>
              <a:rPr lang="el-GR" b="1" dirty="0">
                <a:cs typeface="Arial" pitchFamily="34" charset="0"/>
              </a:rPr>
              <a:t>(</a:t>
            </a:r>
            <a:r>
              <a:rPr lang="fr-CM" b="1" dirty="0">
                <a:latin typeface="Corbel" panose="020B0503020204020204" pitchFamily="34" charset="0"/>
                <a:cs typeface="Arial" pitchFamily="34" charset="0"/>
              </a:rPr>
              <a:t>EPP)</a:t>
            </a:r>
            <a:r>
              <a:rPr lang="el-GR" dirty="0">
                <a:cs typeface="Arial" pitchFamily="34" charset="0"/>
              </a:rPr>
              <a:t>, Ευρωπαίοι Σοσιαλδημοκράτες </a:t>
            </a:r>
            <a:r>
              <a:rPr lang="el-GR" b="1" dirty="0">
                <a:cs typeface="Arial" pitchFamily="34" charset="0"/>
              </a:rPr>
              <a:t>(</a:t>
            </a:r>
            <a:r>
              <a:rPr lang="fr-CM" b="1" dirty="0">
                <a:latin typeface="Corbel" panose="020B0503020204020204" pitchFamily="34" charset="0"/>
                <a:cs typeface="Arial" pitchFamily="34" charset="0"/>
              </a:rPr>
              <a:t>S&amp;D)</a:t>
            </a:r>
            <a:r>
              <a:rPr lang="el-GR" dirty="0">
                <a:cs typeface="Arial" pitchFamily="34" charset="0"/>
              </a:rPr>
              <a:t>, Ευρωπαίοι Συντηρητικοί και Μεταρρυθμιστές </a:t>
            </a:r>
            <a:r>
              <a:rPr lang="el-GR" b="1" dirty="0">
                <a:cs typeface="Arial" pitchFamily="34" charset="0"/>
              </a:rPr>
              <a:t>(</a:t>
            </a:r>
            <a:r>
              <a:rPr lang="fr-CM" b="1" dirty="0">
                <a:latin typeface="Corbel" panose="020B0503020204020204" pitchFamily="34" charset="0"/>
                <a:cs typeface="Arial" pitchFamily="34" charset="0"/>
              </a:rPr>
              <a:t>ECR)</a:t>
            </a:r>
            <a:r>
              <a:rPr lang="el-GR" dirty="0">
                <a:cs typeface="Arial" pitchFamily="34" charset="0"/>
              </a:rPr>
              <a:t>, Συμμαχία Φιλελεύθερων και Δημοκρατών για την Ευρώπη </a:t>
            </a:r>
            <a:r>
              <a:rPr lang="el-GR" b="1" dirty="0">
                <a:cs typeface="Arial" pitchFamily="34" charset="0"/>
              </a:rPr>
              <a:t>(ALDE)</a:t>
            </a:r>
            <a:r>
              <a:rPr lang="el-GR" dirty="0">
                <a:cs typeface="Arial" pitchFamily="34" charset="0"/>
              </a:rPr>
              <a:t>, Κόμμα της Ευρωπαϊκής Αριστεράς </a:t>
            </a:r>
            <a:r>
              <a:rPr lang="el-GR" b="1" dirty="0">
                <a:cs typeface="Arial" pitchFamily="34" charset="0"/>
              </a:rPr>
              <a:t>(</a:t>
            </a:r>
            <a:r>
              <a:rPr lang="fr-CM" b="1" dirty="0">
                <a:latin typeface="Corbel" panose="020B0503020204020204" pitchFamily="34" charset="0"/>
                <a:cs typeface="Arial" pitchFamily="34" charset="0"/>
              </a:rPr>
              <a:t>GUE)</a:t>
            </a:r>
            <a:r>
              <a:rPr lang="el-GR" dirty="0">
                <a:cs typeface="Arial" pitchFamily="34" charset="0"/>
              </a:rPr>
              <a:t>.</a:t>
            </a:r>
          </a:p>
        </p:txBody>
      </p:sp>
      <p:pic>
        <p:nvPicPr>
          <p:cNvPr id="4" name="Picture 3" descr="irtea orizontio.png">
            <a:extLst>
              <a:ext uri="{FF2B5EF4-FFF2-40B4-BE49-F238E27FC236}">
                <a16:creationId xmlns:a16="http://schemas.microsoft.com/office/drawing/2014/main" id="{C33481E6-0238-4647-A00F-6F51D3F2329F}"/>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U_elections-800x500_c.jpg"/>
          <p:cNvPicPr>
            <a:picLocks noChangeAspect="1"/>
          </p:cNvPicPr>
          <p:nvPr/>
        </p:nvPicPr>
        <p:blipFill>
          <a:blip r:embed="rId3"/>
          <a:stretch>
            <a:fillRect/>
          </a:stretch>
        </p:blipFill>
        <p:spPr>
          <a:xfrm>
            <a:off x="1187624" y="4293096"/>
            <a:ext cx="4343430" cy="235745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715404" cy="785818"/>
          </a:xfrm>
        </p:spPr>
        <p:txBody>
          <a:bodyPr>
            <a:normAutofit/>
          </a:bodyPr>
          <a:lstStyle/>
          <a:p>
            <a:r>
              <a:rPr lang="el-GR" sz="4800" b="1" dirty="0">
                <a:latin typeface="Arial" pitchFamily="34" charset="0"/>
                <a:cs typeface="Arial" pitchFamily="34" charset="0"/>
              </a:rPr>
              <a:t>ΔΟΜΗΜΕΝΟΣ ΔΙΑΛΟΓΟΣ</a:t>
            </a:r>
          </a:p>
        </p:txBody>
      </p:sp>
      <p:sp>
        <p:nvSpPr>
          <p:cNvPr id="3" name="Content Placeholder 2"/>
          <p:cNvSpPr>
            <a:spLocks noGrp="1"/>
          </p:cNvSpPr>
          <p:nvPr>
            <p:ph idx="1"/>
          </p:nvPr>
        </p:nvSpPr>
        <p:spPr>
          <a:xfrm>
            <a:off x="642910" y="1500174"/>
            <a:ext cx="8001056" cy="5357825"/>
          </a:xfrm>
        </p:spPr>
        <p:txBody>
          <a:bodyPr>
            <a:normAutofit/>
          </a:bodyPr>
          <a:lstStyle/>
          <a:p>
            <a:pPr algn="just">
              <a:lnSpc>
                <a:spcPct val="150000"/>
              </a:lnSpc>
            </a:pPr>
            <a:r>
              <a:rPr lang="el-GR" b="1" dirty="0">
                <a:cs typeface="Arial" pitchFamily="34" charset="0"/>
              </a:rPr>
              <a:t>Τι είναι ο Δομημένος Διάλογος;</a:t>
            </a:r>
          </a:p>
          <a:p>
            <a:pPr algn="just">
              <a:lnSpc>
                <a:spcPct val="150000"/>
              </a:lnSpc>
              <a:buNone/>
            </a:pPr>
            <a:r>
              <a:rPr lang="el-GR" dirty="0">
                <a:cs typeface="Arial" pitchFamily="34" charset="0"/>
              </a:rPr>
              <a:t>   Είναι μια διαδικασία που στοχεύει στη διεξαγωγή συζητήσεων για διάφορα θέματα μεταξύ της νεολαίας και των υπεύθυνων χάραξης πολιτικής. </a:t>
            </a:r>
          </a:p>
          <a:p>
            <a:pPr algn="just">
              <a:lnSpc>
                <a:spcPct val="150000"/>
              </a:lnSpc>
            </a:pPr>
            <a:r>
              <a:rPr lang="el-GR" b="1" dirty="0">
                <a:cs typeface="Arial" pitchFamily="34" charset="0"/>
              </a:rPr>
              <a:t>Ποιοι θα συμμετέχουν στο Δομημένο Διάλογο;</a:t>
            </a:r>
          </a:p>
          <a:p>
            <a:pPr algn="just">
              <a:lnSpc>
                <a:spcPct val="150000"/>
              </a:lnSpc>
              <a:buNone/>
            </a:pPr>
            <a:r>
              <a:rPr lang="el-GR" dirty="0">
                <a:cs typeface="Arial" pitchFamily="34" charset="0"/>
              </a:rPr>
              <a:t>   Εκπρόσωποι των Επίσημων Αντιπροσωπειών των Ευρωπαϊκών Οργάνων στην Αθήνα, Ακαδημαϊκοί, Πολιτικοί, Ευρωβουλευτές, καθώς και 5 μαθητές που θα ξεχωρίσουν με τη συμμετοχή τους στην Προσομοίωση.</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715404" cy="1071546"/>
          </a:xfrm>
        </p:spPr>
        <p:txBody>
          <a:bodyPr>
            <a:normAutofit fontScale="90000"/>
          </a:bodyPr>
          <a:lstStyle/>
          <a:p>
            <a:r>
              <a:rPr lang="el-GR" sz="4800" b="1" dirty="0">
                <a:latin typeface="Arial" pitchFamily="34" charset="0"/>
                <a:cs typeface="Arial" pitchFamily="34" charset="0"/>
              </a:rPr>
              <a:t>Γιατι η συγκεκριμενη θεματικη;</a:t>
            </a:r>
          </a:p>
        </p:txBody>
      </p:sp>
      <p:sp>
        <p:nvSpPr>
          <p:cNvPr id="3" name="Content Placeholder 2"/>
          <p:cNvSpPr>
            <a:spLocks noGrp="1"/>
          </p:cNvSpPr>
          <p:nvPr>
            <p:ph idx="1"/>
          </p:nvPr>
        </p:nvSpPr>
        <p:spPr>
          <a:xfrm>
            <a:off x="714348" y="1714488"/>
            <a:ext cx="8001056" cy="5143512"/>
          </a:xfrm>
        </p:spPr>
        <p:txBody>
          <a:bodyPr>
            <a:normAutofit/>
          </a:bodyPr>
          <a:lstStyle/>
          <a:p>
            <a:pPr algn="just">
              <a:lnSpc>
                <a:spcPct val="150000"/>
              </a:lnSpc>
            </a:pPr>
            <a:r>
              <a:rPr lang="el-GR" dirty="0">
                <a:cs typeface="Arial" pitchFamily="34" charset="0"/>
              </a:rPr>
              <a:t>Οι μαθητές θα έχουν την ευκαιρία να γνωρίσουν την έννοια του Ευρωπαίου πολίτη, τα δικαιώματα και τις υποχρεώσεις τους ως μέλη της Ευρωπαϊκής κοινότητας </a:t>
            </a:r>
          </a:p>
          <a:p>
            <a:pPr algn="just">
              <a:lnSpc>
                <a:spcPct val="150000"/>
              </a:lnSpc>
            </a:pPr>
            <a:r>
              <a:rPr lang="el-GR" dirty="0">
                <a:cs typeface="Arial" pitchFamily="34" charset="0"/>
              </a:rPr>
              <a:t>Οι μαθητές θα κατανοήσουν τη σπουδαιότητα της συμμετοχής στις εκλογές για το Ευρωπαϊκό Κοινοβούλιο, του πλέον δημοκρατικού οργάνου της Ε.Ε. </a:t>
            </a:r>
          </a:p>
          <a:p>
            <a:pPr algn="just">
              <a:lnSpc>
                <a:spcPct val="150000"/>
              </a:lnSpc>
            </a:pPr>
            <a:r>
              <a:rPr lang="el-GR" dirty="0">
                <a:cs typeface="Arial" pitchFamily="34" charset="0"/>
              </a:rPr>
              <a:t>Τονίζεται η σπουδαιότητα γνώσης και συμμετοχής στις Ευρωεκλογές στον αντίποδα της ανόδου του Ευρωσκεπτικισμού </a:t>
            </a:r>
          </a:p>
          <a:p>
            <a:pPr algn="just">
              <a:lnSpc>
                <a:spcPct val="150000"/>
              </a:lnSpc>
              <a:buNone/>
            </a:pPr>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715404" cy="1071546"/>
          </a:xfrm>
        </p:spPr>
        <p:txBody>
          <a:bodyPr>
            <a:normAutofit fontScale="90000"/>
          </a:bodyPr>
          <a:lstStyle/>
          <a:p>
            <a:r>
              <a:rPr lang="el-GR" sz="4800" b="1" dirty="0">
                <a:latin typeface="Arial" pitchFamily="34" charset="0"/>
                <a:cs typeface="Arial" pitchFamily="34" charset="0"/>
              </a:rPr>
              <a:t>Γιατι η συγκεκριμενη θεματικη;</a:t>
            </a:r>
          </a:p>
        </p:txBody>
      </p:sp>
      <p:sp>
        <p:nvSpPr>
          <p:cNvPr id="3" name="Content Placeholder 2"/>
          <p:cNvSpPr>
            <a:spLocks noGrp="1"/>
          </p:cNvSpPr>
          <p:nvPr>
            <p:ph idx="1"/>
          </p:nvPr>
        </p:nvSpPr>
        <p:spPr>
          <a:xfrm>
            <a:off x="714348" y="1142984"/>
            <a:ext cx="8001056" cy="5357826"/>
          </a:xfrm>
        </p:spPr>
        <p:txBody>
          <a:bodyPr>
            <a:normAutofit/>
          </a:bodyPr>
          <a:lstStyle/>
          <a:p>
            <a:pPr algn="just">
              <a:lnSpc>
                <a:spcPct val="150000"/>
              </a:lnSpc>
              <a:buNone/>
            </a:pPr>
            <a:endParaRPr lang="el-GR" dirty="0">
              <a:latin typeface="Arial" pitchFamily="34" charset="0"/>
              <a:cs typeface="Arial" pitchFamily="34" charset="0"/>
            </a:endParaRPr>
          </a:p>
          <a:p>
            <a:pPr algn="just">
              <a:lnSpc>
                <a:spcPct val="150000"/>
              </a:lnSpc>
            </a:pPr>
            <a:r>
              <a:rPr lang="el-GR" dirty="0">
                <a:cs typeface="Arial" pitchFamily="34" charset="0"/>
              </a:rPr>
              <a:t>Η θεματική συνδέεται άμεσα με το μάθημα της αγωγής του πολίτη και της κοινωνιολογίας, τα οποία δεν είναι ιδιαίτερα ανεπτυγμένα στο ελληνικό εκπαιδευτικό σύστημα</a:t>
            </a:r>
          </a:p>
          <a:p>
            <a:pPr algn="just">
              <a:lnSpc>
                <a:spcPct val="150000"/>
              </a:lnSpc>
            </a:pPr>
            <a:r>
              <a:rPr lang="el-GR" dirty="0">
                <a:cs typeface="Arial" pitchFamily="34" charset="0"/>
              </a:rPr>
              <a:t>Δεδομένου οτι πρόκειται για πολίτες με δικαίωμα ψήφου στο άμεσο μέλλον, είναι σημαντικό να κατανοήσουν τον τρόπο που λειτουργούν οι Ευρωπαϊκοί θεσμοί και τη σημασία της συμμετοχής τους στην εκλογική διαδικασία</a:t>
            </a:r>
          </a:p>
          <a:p>
            <a:pPr algn="just">
              <a:lnSpc>
                <a:spcPct val="150000"/>
              </a:lnSpc>
            </a:pPr>
            <a:r>
              <a:rPr lang="el-GR" dirty="0">
                <a:cs typeface="Arial" pitchFamily="34" charset="0"/>
              </a:rPr>
              <a:t>Η ανάπτυξη γνώσεων περί των ευρωπαϊκών πολιτικών με στόχο την ελεύθερη κρίση των νέων (θετική ή αρνητική) για το ευρωπαϊκό οικοδόμημα.</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a:latin typeface="Arial" pitchFamily="34" charset="0"/>
                <a:cs typeface="Arial" pitchFamily="34" charset="0"/>
              </a:rPr>
              <a:t>ΔΙΑΣΤΑΣΕΙΣ ΘΕΜΑΤΟΣ</a:t>
            </a:r>
          </a:p>
        </p:txBody>
      </p:sp>
      <p:sp>
        <p:nvSpPr>
          <p:cNvPr id="3" name="Θέση περιεχομένου 2"/>
          <p:cNvSpPr>
            <a:spLocks noGrp="1"/>
          </p:cNvSpPr>
          <p:nvPr>
            <p:ph idx="1"/>
          </p:nvPr>
        </p:nvSpPr>
        <p:spPr>
          <a:xfrm>
            <a:off x="899592" y="1700808"/>
            <a:ext cx="7633742" cy="3593591"/>
          </a:xfrm>
        </p:spPr>
        <p:txBody>
          <a:bodyPr>
            <a:normAutofit lnSpcReduction="10000"/>
          </a:bodyPr>
          <a:lstStyle/>
          <a:p>
            <a:pPr>
              <a:lnSpc>
                <a:spcPct val="150000"/>
              </a:lnSpc>
            </a:pPr>
            <a:r>
              <a:rPr lang="el-GR" dirty="0"/>
              <a:t>Ενίσχυση συμμετοχής των νέων της Ευρώπης στα κοινά (δημοκρατική συμμετοχή)</a:t>
            </a:r>
          </a:p>
          <a:p>
            <a:pPr>
              <a:lnSpc>
                <a:spcPct val="150000"/>
              </a:lnSpc>
            </a:pPr>
            <a:r>
              <a:rPr lang="el-GR" dirty="0"/>
              <a:t>Ταυτότητα του Ευρωπαίου πολίτη</a:t>
            </a:r>
          </a:p>
          <a:p>
            <a:pPr>
              <a:lnSpc>
                <a:spcPct val="150000"/>
              </a:lnSpc>
            </a:pPr>
            <a:r>
              <a:rPr lang="el-GR" dirty="0"/>
              <a:t>Δημοκρατικό Έλλειμμα στην Ευρώπη</a:t>
            </a:r>
          </a:p>
          <a:p>
            <a:pPr>
              <a:lnSpc>
                <a:spcPct val="150000"/>
              </a:lnSpc>
            </a:pPr>
            <a:r>
              <a:rPr lang="el-GR" dirty="0"/>
              <a:t>Άνοδος </a:t>
            </a:r>
            <a:r>
              <a:rPr lang="el-GR" dirty="0" err="1"/>
              <a:t>Ευρωσκεπτικισμού</a:t>
            </a:r>
            <a:endParaRPr lang="el-GR" dirty="0"/>
          </a:p>
          <a:p>
            <a:pPr>
              <a:lnSpc>
                <a:spcPct val="150000"/>
              </a:lnSpc>
            </a:pPr>
            <a:r>
              <a:rPr lang="el-GR" dirty="0"/>
              <a:t>Προκλήσεις για την Ευρώπη με την ανάδειξη της νέας βουλής μετά τις εκλογές του Μαΐου 2019</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180080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3"/>
            <a:ext cx="7786714" cy="1285884"/>
          </a:xfrm>
        </p:spPr>
        <p:txBody>
          <a:bodyPr>
            <a:noAutofit/>
          </a:bodyPr>
          <a:lstStyle/>
          <a:p>
            <a:r>
              <a:rPr lang="el-GR" sz="4000" b="1" dirty="0">
                <a:latin typeface="Arial" pitchFamily="34" charset="0"/>
                <a:cs typeface="Arial" pitchFamily="34" charset="0"/>
              </a:rPr>
              <a:t>Οφελη </a:t>
            </a:r>
            <a:r>
              <a:rPr lang="el-GR" sz="4000" b="1" dirty="0" err="1">
                <a:latin typeface="Arial" pitchFamily="34" charset="0"/>
                <a:cs typeface="Arial" pitchFamily="34" charset="0"/>
              </a:rPr>
              <a:t>συμμετοχηΣ</a:t>
            </a:r>
            <a:r>
              <a:rPr lang="el-GR" sz="4000" b="1" dirty="0">
                <a:latin typeface="Arial" pitchFamily="34" charset="0"/>
                <a:cs typeface="Arial" pitchFamily="34" charset="0"/>
              </a:rPr>
              <a:t> </a:t>
            </a:r>
            <a:r>
              <a:rPr lang="el-GR" sz="4000" b="1" dirty="0" err="1">
                <a:latin typeface="Arial" pitchFamily="34" charset="0"/>
                <a:cs typeface="Arial" pitchFamily="34" charset="0"/>
              </a:rPr>
              <a:t>μαθητων</a:t>
            </a:r>
            <a:endParaRPr lang="el-GR" sz="4000" b="1" dirty="0">
              <a:latin typeface="Arial" pitchFamily="34" charset="0"/>
              <a:cs typeface="Arial" pitchFamily="34" charset="0"/>
            </a:endParaRPr>
          </a:p>
        </p:txBody>
      </p:sp>
      <p:sp>
        <p:nvSpPr>
          <p:cNvPr id="3" name="Content Placeholder 2"/>
          <p:cNvSpPr>
            <a:spLocks noGrp="1"/>
          </p:cNvSpPr>
          <p:nvPr>
            <p:ph idx="1"/>
          </p:nvPr>
        </p:nvSpPr>
        <p:spPr>
          <a:xfrm>
            <a:off x="857224" y="1428736"/>
            <a:ext cx="7715276" cy="5000660"/>
          </a:xfrm>
        </p:spPr>
        <p:txBody>
          <a:bodyPr>
            <a:normAutofit/>
          </a:bodyPr>
          <a:lstStyle/>
          <a:p>
            <a:pPr algn="just">
              <a:lnSpc>
                <a:spcPct val="150000"/>
              </a:lnSpc>
            </a:pPr>
            <a:r>
              <a:rPr lang="el-GR" dirty="0">
                <a:cs typeface="Arial" pitchFamily="34" charset="0"/>
              </a:rPr>
              <a:t>Εξοικείωση των συμμετεχόντων με το ευρωπαϊκό οικοδόμημα, και τον τρόπο λήψεως αποφάσεων</a:t>
            </a:r>
          </a:p>
          <a:p>
            <a:pPr algn="just">
              <a:lnSpc>
                <a:spcPct val="150000"/>
              </a:lnSpc>
            </a:pPr>
            <a:r>
              <a:rPr lang="el-GR" dirty="0">
                <a:cs typeface="Arial" pitchFamily="34" charset="0"/>
              </a:rPr>
              <a:t>Ανάδειξη δικών τους ιδεών και δεξιοτήτων</a:t>
            </a:r>
          </a:p>
          <a:p>
            <a:pPr algn="just">
              <a:lnSpc>
                <a:spcPct val="150000"/>
              </a:lnSpc>
            </a:pPr>
            <a:r>
              <a:rPr lang="el-GR" dirty="0">
                <a:cs typeface="Arial" pitchFamily="34" charset="0"/>
              </a:rPr>
              <a:t>Ενίσχυση των δεξιοτήτων πειθούς, επιχειρηματολογίας, επικοινωνίας, ηγετικών ικανοτήτων &amp; </a:t>
            </a:r>
            <a:r>
              <a:rPr lang="el-GR" dirty="0" err="1">
                <a:cs typeface="Arial" pitchFamily="34" charset="0"/>
              </a:rPr>
              <a:t>συνεργατικότητας</a:t>
            </a:r>
            <a:endParaRPr lang="el-GR" dirty="0">
              <a:cs typeface="Arial" pitchFamily="34" charset="0"/>
            </a:endParaRPr>
          </a:p>
          <a:p>
            <a:pPr algn="just">
              <a:lnSpc>
                <a:spcPct val="150000"/>
              </a:lnSpc>
            </a:pPr>
            <a:r>
              <a:rPr lang="el-GR" dirty="0">
                <a:cs typeface="Arial" pitchFamily="34" charset="0"/>
              </a:rPr>
              <a:t>Διευρύνουν το πνευματικό τους πεδίο</a:t>
            </a:r>
          </a:p>
          <a:p>
            <a:pPr algn="just">
              <a:lnSpc>
                <a:spcPct val="150000"/>
              </a:lnSpc>
            </a:pPr>
            <a:r>
              <a:rPr lang="el-GR" dirty="0">
                <a:cs typeface="Arial" pitchFamily="34" charset="0"/>
              </a:rPr>
              <a:t>Αναπτύσσουν την κοινωνικοποίησή τους, εμπλουτίζουν το αίσθημα του </a:t>
            </a:r>
            <a:r>
              <a:rPr lang="el-GR" dirty="0" err="1">
                <a:cs typeface="Arial" pitchFamily="34" charset="0"/>
              </a:rPr>
              <a:t>συνανοίκειν</a:t>
            </a:r>
            <a:r>
              <a:rPr lang="el-GR" dirty="0">
                <a:cs typeface="Arial" pitchFamily="34" charset="0"/>
              </a:rPr>
              <a:t> και της ομάδας μεταξύ μαθητών διαφορετικών σχολείων και ηλικιακού εύρους (</a:t>
            </a:r>
            <a:r>
              <a:rPr lang="en-US" dirty="0">
                <a:cs typeface="Arial" pitchFamily="34" charset="0"/>
              </a:rPr>
              <a:t>peer to peer learning)</a:t>
            </a:r>
            <a:endParaRPr lang="el-GR" dirty="0">
              <a:cs typeface="Arial" pitchFamily="34" charset="0"/>
            </a:endParaRPr>
          </a:p>
          <a:p>
            <a:pPr marL="0" indent="0" algn="just">
              <a:lnSpc>
                <a:spcPct val="150000"/>
              </a:lnSpc>
              <a:buNone/>
            </a:pPr>
            <a:endParaRPr lang="el-GR" dirty="0">
              <a:latin typeface="Arial" pitchFamily="34" charset="0"/>
              <a:cs typeface="Arial" pitchFamily="34" charset="0"/>
            </a:endParaRPr>
          </a:p>
          <a:p>
            <a:pPr algn="just"/>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69293687-7B46-45B5-AD75-839C1156BB4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FAD50-601A-42C6-86F5-8E9751A5A009}"/>
              </a:ext>
            </a:extLst>
          </p:cNvPr>
          <p:cNvSpPr>
            <a:spLocks noGrp="1"/>
          </p:cNvSpPr>
          <p:nvPr>
            <p:ph type="title"/>
          </p:nvPr>
        </p:nvSpPr>
        <p:spPr>
          <a:xfrm>
            <a:off x="785786" y="0"/>
            <a:ext cx="8001056" cy="1428736"/>
          </a:xfrm>
        </p:spPr>
        <p:txBody>
          <a:bodyPr>
            <a:normAutofit/>
          </a:bodyPr>
          <a:lstStyle/>
          <a:p>
            <a:r>
              <a:rPr lang="el-GR" sz="4400" b="1" dirty="0" err="1">
                <a:latin typeface="Arial" pitchFamily="34" charset="0"/>
                <a:cs typeface="Arial" pitchFamily="34" charset="0"/>
              </a:rPr>
              <a:t>Οφελη</a:t>
            </a:r>
            <a:r>
              <a:rPr lang="el-GR" sz="4400" b="1" dirty="0">
                <a:latin typeface="Arial" pitchFamily="34" charset="0"/>
                <a:cs typeface="Arial" pitchFamily="34" charset="0"/>
              </a:rPr>
              <a:t> </a:t>
            </a:r>
            <a:r>
              <a:rPr lang="el-GR" sz="4400" b="1" dirty="0" err="1">
                <a:latin typeface="Arial" pitchFamily="34" charset="0"/>
                <a:cs typeface="Arial" pitchFamily="34" charset="0"/>
              </a:rPr>
              <a:t>συμμετοχησ</a:t>
            </a:r>
            <a:r>
              <a:rPr lang="el-GR" sz="4400" b="1" dirty="0">
                <a:latin typeface="Arial" pitchFamily="34" charset="0"/>
                <a:cs typeface="Arial" pitchFamily="34" charset="0"/>
              </a:rPr>
              <a:t> </a:t>
            </a:r>
            <a:r>
              <a:rPr lang="el-GR" sz="4400" b="1" dirty="0" err="1">
                <a:latin typeface="Arial" pitchFamily="34" charset="0"/>
                <a:cs typeface="Arial" pitchFamily="34" charset="0"/>
              </a:rPr>
              <a:t>μαθητωΝ</a:t>
            </a:r>
            <a:endParaRPr lang="el-GR" sz="4400" b="1" dirty="0">
              <a:latin typeface="Arial" pitchFamily="34" charset="0"/>
              <a:cs typeface="Arial" pitchFamily="34" charset="0"/>
            </a:endParaRPr>
          </a:p>
        </p:txBody>
      </p:sp>
      <p:sp>
        <p:nvSpPr>
          <p:cNvPr id="3" name="Θέση περιεχομένου 2">
            <a:extLst>
              <a:ext uri="{FF2B5EF4-FFF2-40B4-BE49-F238E27FC236}">
                <a16:creationId xmlns:a16="http://schemas.microsoft.com/office/drawing/2014/main" id="{9494AA21-51D1-40AD-9CD4-123809A0A42C}"/>
              </a:ext>
            </a:extLst>
          </p:cNvPr>
          <p:cNvSpPr>
            <a:spLocks noGrp="1"/>
          </p:cNvSpPr>
          <p:nvPr>
            <p:ph idx="1"/>
          </p:nvPr>
        </p:nvSpPr>
        <p:spPr>
          <a:xfrm>
            <a:off x="714348" y="1357298"/>
            <a:ext cx="8072494" cy="5025740"/>
          </a:xfrm>
        </p:spPr>
        <p:txBody>
          <a:bodyPr>
            <a:normAutofit/>
          </a:bodyPr>
          <a:lstStyle/>
          <a:p>
            <a:pPr algn="just">
              <a:lnSpc>
                <a:spcPct val="150000"/>
              </a:lnSpc>
            </a:pPr>
            <a:r>
              <a:rPr lang="el-GR" sz="2100" dirty="0">
                <a:cs typeface="Arial" pitchFamily="34" charset="0"/>
              </a:rPr>
              <a:t>Αναπτύσσουν καινοτομία, αφού θα πρέπει να βρουν λύσεις μέσω της πρωτοβουλίας με στόχο να λάβουν κοινές αποφάσεις</a:t>
            </a:r>
          </a:p>
          <a:p>
            <a:pPr algn="just">
              <a:lnSpc>
                <a:spcPct val="150000"/>
              </a:lnSpc>
            </a:pPr>
            <a:r>
              <a:rPr lang="el-GR" dirty="0">
                <a:cs typeface="Arial" pitchFamily="34" charset="0"/>
              </a:rPr>
              <a:t>Αναπτύσσουν ικανότητες, όπως διαχείριση χρόνου και σχεδιασμού, αφού θα πρέπει να αναπτύξουν τις θέσεις τους σε ορισμένο χρόνο για κάθε ομιλητή</a:t>
            </a:r>
          </a:p>
          <a:p>
            <a:pPr algn="just">
              <a:lnSpc>
                <a:spcPct val="150000"/>
              </a:lnSpc>
            </a:pPr>
            <a:r>
              <a:rPr lang="el-GR" dirty="0">
                <a:cs typeface="Arial" pitchFamily="34" charset="0"/>
              </a:rPr>
              <a:t>Διευρύνουν τη στρατηγική τους σκέψη, αφού θα πρέπει να δημιουργήσουν συμμαχίες</a:t>
            </a:r>
          </a:p>
          <a:p>
            <a:pPr algn="just">
              <a:lnSpc>
                <a:spcPct val="150000"/>
              </a:lnSpc>
            </a:pPr>
            <a:endParaRPr lang="el-GR" sz="21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4004D1F8-8818-4FC5-9C6D-B55CB424208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37050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FAD50-601A-42C6-86F5-8E9751A5A009}"/>
              </a:ext>
            </a:extLst>
          </p:cNvPr>
          <p:cNvSpPr>
            <a:spLocks noGrp="1"/>
          </p:cNvSpPr>
          <p:nvPr>
            <p:ph type="title"/>
          </p:nvPr>
        </p:nvSpPr>
        <p:spPr>
          <a:xfrm>
            <a:off x="785786" y="214290"/>
            <a:ext cx="8001056" cy="1492132"/>
          </a:xfrm>
        </p:spPr>
        <p:txBody>
          <a:bodyPr>
            <a:normAutofit/>
          </a:bodyPr>
          <a:lstStyle/>
          <a:p>
            <a:r>
              <a:rPr lang="el-GR" sz="4400" b="1" dirty="0" err="1">
                <a:latin typeface="Arial" pitchFamily="34" charset="0"/>
                <a:cs typeface="Arial" pitchFamily="34" charset="0"/>
              </a:rPr>
              <a:t>Οφελη</a:t>
            </a:r>
            <a:r>
              <a:rPr lang="el-GR" sz="4400" b="1" dirty="0">
                <a:latin typeface="Arial" pitchFamily="34" charset="0"/>
                <a:cs typeface="Arial" pitchFamily="34" charset="0"/>
              </a:rPr>
              <a:t> </a:t>
            </a:r>
            <a:r>
              <a:rPr lang="el-GR" sz="4400" b="1" dirty="0" err="1">
                <a:latin typeface="Arial" pitchFamily="34" charset="0"/>
                <a:cs typeface="Arial" pitchFamily="34" charset="0"/>
              </a:rPr>
              <a:t>συμμετοχησ</a:t>
            </a:r>
            <a:r>
              <a:rPr lang="el-GR" sz="4400" b="1" dirty="0">
                <a:latin typeface="Arial" pitchFamily="34" charset="0"/>
                <a:cs typeface="Arial" pitchFamily="34" charset="0"/>
              </a:rPr>
              <a:t> </a:t>
            </a:r>
            <a:r>
              <a:rPr lang="el-GR" sz="4400" b="1" dirty="0" err="1">
                <a:latin typeface="Arial" pitchFamily="34" charset="0"/>
                <a:cs typeface="Arial" pitchFamily="34" charset="0"/>
              </a:rPr>
              <a:t>καθηγητων</a:t>
            </a:r>
            <a:endParaRPr lang="el-GR" sz="4400" b="1" dirty="0">
              <a:latin typeface="Arial" pitchFamily="34" charset="0"/>
              <a:cs typeface="Arial" pitchFamily="34" charset="0"/>
            </a:endParaRPr>
          </a:p>
        </p:txBody>
      </p:sp>
      <p:sp>
        <p:nvSpPr>
          <p:cNvPr id="3" name="Θέση περιεχομένου 2">
            <a:extLst>
              <a:ext uri="{FF2B5EF4-FFF2-40B4-BE49-F238E27FC236}">
                <a16:creationId xmlns:a16="http://schemas.microsoft.com/office/drawing/2014/main" id="{9494AA21-51D1-40AD-9CD4-123809A0A42C}"/>
              </a:ext>
            </a:extLst>
          </p:cNvPr>
          <p:cNvSpPr>
            <a:spLocks noGrp="1"/>
          </p:cNvSpPr>
          <p:nvPr>
            <p:ph idx="1"/>
          </p:nvPr>
        </p:nvSpPr>
        <p:spPr>
          <a:xfrm>
            <a:off x="785786" y="1428736"/>
            <a:ext cx="8072494" cy="5025740"/>
          </a:xfrm>
        </p:spPr>
        <p:txBody>
          <a:bodyPr>
            <a:normAutofit/>
          </a:bodyPr>
          <a:lstStyle/>
          <a:p>
            <a:pPr algn="just"/>
            <a:r>
              <a:rPr lang="el-GR" dirty="0">
                <a:cs typeface="Arial" pitchFamily="34" charset="0"/>
              </a:rPr>
              <a:t>Συμμετοχή σε καινοτόμες δράσεις που διευρύνουν το πνευματικό πεδίο</a:t>
            </a:r>
          </a:p>
          <a:p>
            <a:pPr algn="just"/>
            <a:r>
              <a:rPr lang="el-GR" dirty="0">
                <a:cs typeface="Arial" pitchFamily="34" charset="0"/>
              </a:rPr>
              <a:t>Ανάπτυξη αισθήματος καινοτομίας και πρωτοβουλίας για μελλοντικές δράσεις εντός της τάξης</a:t>
            </a:r>
          </a:p>
          <a:p>
            <a:pPr algn="just"/>
            <a:r>
              <a:rPr lang="el-GR" dirty="0">
                <a:cs typeface="Arial" pitchFamily="34" charset="0"/>
              </a:rPr>
              <a:t>Ενίσχυση του ειδικού δεσμού μεταξύ μαθητή και καθηγητή καθώς γίνονται μια ομάδα: η αποστολή του Σχολείου στη δράση</a:t>
            </a:r>
          </a:p>
          <a:p>
            <a:pPr algn="just"/>
            <a:r>
              <a:rPr lang="el-GR" dirty="0">
                <a:cs typeface="Arial" pitchFamily="34" charset="0"/>
              </a:rPr>
              <a:t>Εμπειρία στη συμμετοχή σε Ευρωπαϊκά Προγράμματα και, ίσως, παραγωγή ιδεών για συμμετοχή του Σχολείου σε άλλες παρόμοιες δράσεις στο μέλλον ή και την υποβολή από πλευράς του Σχολείου</a:t>
            </a:r>
          </a:p>
          <a:p>
            <a:pPr algn="just"/>
            <a:r>
              <a:rPr lang="el-GR" dirty="0">
                <a:cs typeface="Arial" pitchFamily="34" charset="0"/>
              </a:rPr>
              <a:t>Γνωριμία με συναδέλφους της περιοχής και δημιουργία δικτύου για συνεργασία σε μελλοντικές δράσεις</a:t>
            </a:r>
          </a:p>
          <a:p>
            <a:pPr algn="just"/>
            <a:r>
              <a:rPr lang="el-GR" dirty="0">
                <a:cs typeface="Arial" pitchFamily="34" charset="0"/>
              </a:rPr>
              <a:t>Λήψη πιστοποίησης συμμετοχής στο Ευρωπαϊκό Πρόγραμμα</a:t>
            </a:r>
          </a:p>
        </p:txBody>
      </p:sp>
      <p:pic>
        <p:nvPicPr>
          <p:cNvPr id="4" name="Picture 3" descr="irtea orizontio.png">
            <a:extLst>
              <a:ext uri="{FF2B5EF4-FFF2-40B4-BE49-F238E27FC236}">
                <a16:creationId xmlns:a16="http://schemas.microsoft.com/office/drawing/2014/main" id="{4004D1F8-8818-4FC5-9C6D-B55CB424208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370507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Arial" pitchFamily="34" charset="0"/>
                <a:cs typeface="Arial" pitchFamily="34" charset="0"/>
              </a:rPr>
              <a:t>Περιεχομενα</a:t>
            </a:r>
          </a:p>
        </p:txBody>
      </p:sp>
      <p:sp>
        <p:nvSpPr>
          <p:cNvPr id="3" name="Content Placeholder 2"/>
          <p:cNvSpPr>
            <a:spLocks noGrp="1"/>
          </p:cNvSpPr>
          <p:nvPr>
            <p:ph idx="1"/>
          </p:nvPr>
        </p:nvSpPr>
        <p:spPr>
          <a:xfrm>
            <a:off x="642910" y="1214422"/>
            <a:ext cx="8501090" cy="5643577"/>
          </a:xfrm>
        </p:spPr>
        <p:txBody>
          <a:bodyPr/>
          <a:lstStyle/>
          <a:p>
            <a:pPr algn="just">
              <a:lnSpc>
                <a:spcPct val="150000"/>
              </a:lnSpc>
            </a:pPr>
            <a:r>
              <a:rPr lang="el-GR" dirty="0">
                <a:cs typeface="Arial" pitchFamily="34" charset="0"/>
              </a:rPr>
              <a:t>Πρόγραμμα </a:t>
            </a:r>
            <a:r>
              <a:rPr lang="en-US" dirty="0">
                <a:cs typeface="Arial" pitchFamily="34" charset="0"/>
              </a:rPr>
              <a:t>Erasmus+</a:t>
            </a:r>
          </a:p>
          <a:p>
            <a:pPr algn="just">
              <a:lnSpc>
                <a:spcPct val="150000"/>
              </a:lnSpc>
            </a:pPr>
            <a:r>
              <a:rPr lang="el-GR" dirty="0">
                <a:cs typeface="Arial" pitchFamily="34" charset="0"/>
              </a:rPr>
              <a:t>Λίγα λόγια για τη δράση</a:t>
            </a:r>
          </a:p>
          <a:p>
            <a:pPr algn="just">
              <a:lnSpc>
                <a:spcPct val="150000"/>
              </a:lnSpc>
            </a:pPr>
            <a:r>
              <a:rPr lang="el-GR" dirty="0">
                <a:cs typeface="Arial" pitchFamily="34" charset="0"/>
              </a:rPr>
              <a:t>Οφέλη συμμετοχής</a:t>
            </a:r>
          </a:p>
          <a:p>
            <a:pPr algn="just">
              <a:lnSpc>
                <a:spcPct val="150000"/>
              </a:lnSpc>
            </a:pPr>
            <a:r>
              <a:rPr lang="el-GR" dirty="0">
                <a:cs typeface="Arial" pitchFamily="34" charset="0"/>
              </a:rPr>
              <a:t>Ο ρόλος του καθηγητή στη δράση</a:t>
            </a:r>
          </a:p>
          <a:p>
            <a:pPr algn="just">
              <a:lnSpc>
                <a:spcPct val="150000"/>
              </a:lnSpc>
            </a:pPr>
            <a:r>
              <a:rPr lang="el-GR" dirty="0">
                <a:cs typeface="Arial" pitchFamily="34" charset="0"/>
              </a:rPr>
              <a:t>Υπεύθυνες Δηλώσεις</a:t>
            </a:r>
            <a:r>
              <a:rPr lang="en-US" dirty="0">
                <a:cs typeface="Arial" pitchFamily="34" charset="0"/>
              </a:rPr>
              <a:t> – </a:t>
            </a:r>
            <a:r>
              <a:rPr lang="el-GR" dirty="0">
                <a:cs typeface="Arial" pitchFamily="34" charset="0"/>
              </a:rPr>
              <a:t>Ασφάλεια συμμετεχόντων</a:t>
            </a:r>
          </a:p>
          <a:p>
            <a:pPr algn="just">
              <a:lnSpc>
                <a:spcPct val="150000"/>
              </a:lnSpc>
            </a:pPr>
            <a:r>
              <a:rPr lang="el-GR" dirty="0">
                <a:cs typeface="Arial" pitchFamily="34" charset="0"/>
              </a:rPr>
              <a:t>Πρόγραμμα δράσης</a:t>
            </a:r>
          </a:p>
          <a:p>
            <a:pPr algn="just">
              <a:lnSpc>
                <a:spcPct val="150000"/>
              </a:lnSpc>
            </a:pPr>
            <a:r>
              <a:rPr lang="el-GR" dirty="0">
                <a:cs typeface="Arial" pitchFamily="34" charset="0"/>
              </a:rPr>
              <a:t>Προπαρασκευαστική συνάντηση</a:t>
            </a:r>
          </a:p>
          <a:p>
            <a:pPr algn="just">
              <a:lnSpc>
                <a:spcPct val="150000"/>
              </a:lnSpc>
            </a:pPr>
            <a:r>
              <a:rPr lang="el-GR" dirty="0">
                <a:cs typeface="Arial" pitchFamily="34" charset="0"/>
              </a:rPr>
              <a:t>Υλικό Προετοιμασίας</a:t>
            </a:r>
          </a:p>
          <a:p>
            <a:pPr algn="just">
              <a:lnSpc>
                <a:spcPct val="150000"/>
              </a:lnSpc>
            </a:pPr>
            <a:r>
              <a:rPr lang="el-GR" dirty="0">
                <a:cs typeface="Arial" pitchFamily="34" charset="0"/>
              </a:rPr>
              <a:t>Προσομοίωση: Διαδικαστικά, Ενδεικτικό Πρόγραμμα, Περιγραφή</a:t>
            </a:r>
          </a:p>
          <a:p>
            <a:pPr algn="just">
              <a:lnSpc>
                <a:spcPct val="150000"/>
              </a:lnSpc>
            </a:pPr>
            <a:r>
              <a:rPr lang="el-GR" dirty="0">
                <a:cs typeface="Arial" pitchFamily="34" charset="0"/>
              </a:rPr>
              <a:t>Δομημένος Διάλογος</a:t>
            </a:r>
          </a:p>
          <a:p>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E58983B1-3BDF-4AEC-BEF4-FEC410BF9816}"/>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329642" cy="1214446"/>
          </a:xfrm>
        </p:spPr>
        <p:txBody>
          <a:bodyPr>
            <a:normAutofit fontScale="90000"/>
          </a:bodyPr>
          <a:lstStyle/>
          <a:p>
            <a:r>
              <a:rPr lang="el-GR" b="1" dirty="0">
                <a:latin typeface="Arial" pitchFamily="34" charset="0"/>
                <a:cs typeface="Arial" pitchFamily="34" charset="0"/>
              </a:rPr>
              <a:t>Ο ρολοΣ του καθηγητη στη δραση</a:t>
            </a:r>
          </a:p>
        </p:txBody>
      </p:sp>
      <p:sp>
        <p:nvSpPr>
          <p:cNvPr id="3" name="Content Placeholder 2"/>
          <p:cNvSpPr>
            <a:spLocks noGrp="1"/>
          </p:cNvSpPr>
          <p:nvPr>
            <p:ph idx="1"/>
          </p:nvPr>
        </p:nvSpPr>
        <p:spPr>
          <a:xfrm>
            <a:off x="733230" y="3071810"/>
            <a:ext cx="8125050" cy="3357586"/>
          </a:xfrm>
        </p:spPr>
        <p:txBody>
          <a:bodyPr>
            <a:normAutofit/>
          </a:bodyPr>
          <a:lstStyle/>
          <a:p>
            <a:pPr algn="just">
              <a:lnSpc>
                <a:spcPct val="150000"/>
              </a:lnSpc>
            </a:pPr>
            <a:r>
              <a:rPr lang="el-GR" dirty="0">
                <a:latin typeface="Corbel" panose="020B0503020204020204" pitchFamily="34" charset="0"/>
                <a:cs typeface="Arial" pitchFamily="34" charset="0"/>
              </a:rPr>
              <a:t>Επικοινωνία της δράσης στους μαθητές</a:t>
            </a:r>
          </a:p>
          <a:p>
            <a:pPr algn="just">
              <a:lnSpc>
                <a:spcPct val="150000"/>
              </a:lnSpc>
            </a:pPr>
            <a:r>
              <a:rPr lang="el-GR" dirty="0">
                <a:latin typeface="Corbel" panose="020B0503020204020204" pitchFamily="34" charset="0"/>
                <a:cs typeface="Arial" pitchFamily="34" charset="0"/>
              </a:rPr>
              <a:t>Επιλογή μαθητών (βάσει ενδιαφέροντος, επιθυμίας συμμετοχής κλπ)</a:t>
            </a:r>
          </a:p>
          <a:p>
            <a:pPr algn="just">
              <a:lnSpc>
                <a:spcPct val="150000"/>
              </a:lnSpc>
            </a:pPr>
            <a:r>
              <a:rPr lang="el-GR" dirty="0">
                <a:latin typeface="Corbel" panose="020B0503020204020204" pitchFamily="34" charset="0"/>
                <a:cs typeface="Arial" pitchFamily="34" charset="0"/>
              </a:rPr>
              <a:t>Συλλογή Υπεύθυνων Δηλώσεων των γονέων/κηδεμόνων &amp; αποστολή στο διοργανωτή φορέα </a:t>
            </a:r>
          </a:p>
          <a:p>
            <a:pPr algn="just">
              <a:lnSpc>
                <a:spcPct val="150000"/>
              </a:lnSpc>
            </a:pPr>
            <a:r>
              <a:rPr lang="el-GR" dirty="0">
                <a:latin typeface="Corbel" panose="020B0503020204020204" pitchFamily="34" charset="0"/>
                <a:cs typeface="Arial" pitchFamily="34" charset="0"/>
              </a:rPr>
              <a:t>Επιβεβαίωση πως οι συμμετέχοντες μαθητές έχουν λάβει το απαραίτητο υλικό μελέτης σχετικά με τη δράση</a:t>
            </a:r>
            <a:endParaRPr lang="el-GR" dirty="0">
              <a:highlight>
                <a:srgbClr val="FFFF00"/>
              </a:highlight>
              <a:latin typeface="Corbel" panose="020B0503020204020204" pitchFamily="34" charset="0"/>
              <a:cs typeface="Arial" pitchFamily="34" charset="0"/>
            </a:endParaRPr>
          </a:p>
        </p:txBody>
      </p:sp>
      <p:pic>
        <p:nvPicPr>
          <p:cNvPr id="4" name="Picture 3" descr="irtea orizontio.png">
            <a:extLst>
              <a:ext uri="{FF2B5EF4-FFF2-40B4-BE49-F238E27FC236}">
                <a16:creationId xmlns:a16="http://schemas.microsoft.com/office/drawing/2014/main" id="{69D13ACC-508F-47F6-9949-D8869B91F021}"/>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Picture 4" descr="95819806.jpg"/>
          <p:cNvPicPr>
            <a:picLocks noChangeAspect="1"/>
          </p:cNvPicPr>
          <p:nvPr/>
        </p:nvPicPr>
        <p:blipFill>
          <a:blip r:embed="rId3" cstate="print"/>
          <a:stretch>
            <a:fillRect/>
          </a:stretch>
        </p:blipFill>
        <p:spPr>
          <a:xfrm>
            <a:off x="4643438" y="1000108"/>
            <a:ext cx="3937158" cy="2215217"/>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286808" cy="1492132"/>
          </a:xfrm>
        </p:spPr>
        <p:txBody>
          <a:bodyPr>
            <a:normAutofit/>
          </a:bodyPr>
          <a:lstStyle/>
          <a:p>
            <a:r>
              <a:rPr lang="el-GR" sz="4400" b="1" dirty="0">
                <a:latin typeface="Arial" pitchFamily="34" charset="0"/>
                <a:cs typeface="Arial" pitchFamily="34" charset="0"/>
              </a:rPr>
              <a:t>Ο ρολοΣ του καθηγητη στη δραση</a:t>
            </a:r>
          </a:p>
        </p:txBody>
      </p:sp>
      <p:sp>
        <p:nvSpPr>
          <p:cNvPr id="3" name="Content Placeholder 2"/>
          <p:cNvSpPr>
            <a:spLocks noGrp="1"/>
          </p:cNvSpPr>
          <p:nvPr>
            <p:ph idx="1"/>
          </p:nvPr>
        </p:nvSpPr>
        <p:spPr/>
        <p:txBody>
          <a:bodyPr>
            <a:normAutofit/>
          </a:bodyPr>
          <a:lstStyle/>
          <a:p>
            <a:r>
              <a:rPr lang="el-GR" sz="2400" dirty="0">
                <a:cs typeface="Arial" pitchFamily="34" charset="0"/>
              </a:rPr>
              <a:t>Υποστήριξη των μαθητών για την προετοιμασία τους στη δράση</a:t>
            </a:r>
          </a:p>
          <a:p>
            <a:r>
              <a:rPr lang="el-GR" sz="2400" dirty="0">
                <a:cs typeface="Arial" pitchFamily="34" charset="0"/>
              </a:rPr>
              <a:t>Λειτουργία ως διαύλος επικοινωνίας μεταξύ μαθητών-διοργανωτή</a:t>
            </a:r>
          </a:p>
          <a:p>
            <a:r>
              <a:rPr lang="el-GR" sz="2400" dirty="0">
                <a:cs typeface="Arial" pitchFamily="34" charset="0"/>
              </a:rPr>
              <a:t>Συνοδεία των μαθητών στην προπαρασκευαστική συνάντηση, τις ημέρες υλοποίησης της Προσομοίωσης και του Δομημένου Διαλόγου στην Αθήνα.</a:t>
            </a:r>
          </a:p>
          <a:p>
            <a:endParaRPr lang="el-GR" sz="24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C171DAB-4E5D-4323-970A-937F57750800}"/>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286808" cy="974913"/>
          </a:xfrm>
        </p:spPr>
        <p:txBody>
          <a:bodyPr>
            <a:normAutofit/>
          </a:bodyPr>
          <a:lstStyle/>
          <a:p>
            <a:r>
              <a:rPr lang="el-GR" sz="4400" b="1" dirty="0">
                <a:latin typeface="Arial" pitchFamily="34" charset="0"/>
                <a:cs typeface="Arial" pitchFamily="34" charset="0"/>
              </a:rPr>
              <a:t>ΠΡΟΦΙΛ ΜΑΘΗΤΩΝ</a:t>
            </a:r>
          </a:p>
        </p:txBody>
      </p:sp>
      <p:sp>
        <p:nvSpPr>
          <p:cNvPr id="3" name="Content Placeholder 2"/>
          <p:cNvSpPr>
            <a:spLocks noGrp="1"/>
          </p:cNvSpPr>
          <p:nvPr>
            <p:ph idx="1"/>
          </p:nvPr>
        </p:nvSpPr>
        <p:spPr>
          <a:xfrm>
            <a:off x="714348" y="1214422"/>
            <a:ext cx="4071966" cy="5357850"/>
          </a:xfrm>
        </p:spPr>
        <p:txBody>
          <a:bodyPr>
            <a:normAutofit lnSpcReduction="10000"/>
          </a:bodyPr>
          <a:lstStyle/>
          <a:p>
            <a:r>
              <a:rPr lang="el-GR" sz="2400" dirty="0">
                <a:cs typeface="Arial" pitchFamily="34" charset="0"/>
              </a:rPr>
              <a:t>Στη δράση μπορούν να συμμετάσχουν το μέγιστο 10 μαθητές από κάθε σχολείο που θα επιλεχθεί</a:t>
            </a:r>
          </a:p>
          <a:p>
            <a:r>
              <a:rPr lang="el-GR" sz="2400" dirty="0">
                <a:cs typeface="Arial" pitchFamily="34" charset="0"/>
              </a:rPr>
              <a:t>Τα σχολεία θα επιλεγούν με γνώμονα το μη αποκλεισμό περιοχών αλλά και τη διευκόλυνση της υλοποίησης της δράσης</a:t>
            </a:r>
          </a:p>
          <a:p>
            <a:r>
              <a:rPr lang="el-GR" sz="2400" dirty="0">
                <a:cs typeface="Arial" pitchFamily="34" charset="0"/>
              </a:rPr>
              <a:t>Δικαίωμα συμμετοχής έχουν όλοι οι μαθητές ανεξαρτήτως οικονομικών ή κοινωνικών κριτηρίων</a:t>
            </a:r>
          </a:p>
          <a:p>
            <a:endParaRPr lang="el-GR" sz="2400" dirty="0">
              <a:latin typeface="Arial" pitchFamily="34" charset="0"/>
              <a:cs typeface="Arial" pitchFamily="34" charset="0"/>
            </a:endParaRPr>
          </a:p>
          <a:p>
            <a:endParaRPr lang="el-GR" sz="24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C171DAB-4E5D-4323-970A-937F57750800}"/>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5 - Εικόνα" descr="10923205_930513850300173_4499423875080693518_n.jpg"/>
          <p:cNvPicPr>
            <a:picLocks noChangeAspect="1"/>
          </p:cNvPicPr>
          <p:nvPr/>
        </p:nvPicPr>
        <p:blipFill>
          <a:blip r:embed="rId3" cstate="print"/>
          <a:stretch>
            <a:fillRect/>
          </a:stretch>
        </p:blipFill>
        <p:spPr>
          <a:xfrm>
            <a:off x="4857752" y="1857364"/>
            <a:ext cx="3938270" cy="30969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832037"/>
          </a:xfrm>
        </p:spPr>
        <p:txBody>
          <a:bodyPr>
            <a:normAutofit fontScale="90000"/>
          </a:bodyPr>
          <a:lstStyle/>
          <a:p>
            <a:r>
              <a:rPr lang="el-GR" b="1" dirty="0">
                <a:latin typeface="Arial" pitchFamily="34" charset="0"/>
                <a:cs typeface="Arial" pitchFamily="34" charset="0"/>
              </a:rPr>
              <a:t>ΥπευθυνεΣ ΔηλωσειΣ ΣΥΜΜΕΤΟΧΗΣ</a:t>
            </a:r>
          </a:p>
        </p:txBody>
      </p:sp>
      <p:sp>
        <p:nvSpPr>
          <p:cNvPr id="3" name="Content Placeholder 2"/>
          <p:cNvSpPr>
            <a:spLocks noGrp="1"/>
          </p:cNvSpPr>
          <p:nvPr>
            <p:ph idx="1"/>
          </p:nvPr>
        </p:nvSpPr>
        <p:spPr>
          <a:xfrm>
            <a:off x="938758" y="1714488"/>
            <a:ext cx="7633742" cy="4500594"/>
          </a:xfrm>
        </p:spPr>
        <p:txBody>
          <a:bodyPr>
            <a:normAutofit/>
          </a:bodyPr>
          <a:lstStyle/>
          <a:p>
            <a:pPr algn="just">
              <a:lnSpc>
                <a:spcPct val="150000"/>
              </a:lnSpc>
            </a:pPr>
            <a:r>
              <a:rPr lang="el-GR" dirty="0">
                <a:latin typeface="Corbel" panose="020B0503020204020204" pitchFamily="34" charset="0"/>
                <a:cs typeface="Arial" pitchFamily="34" charset="0"/>
              </a:rPr>
              <a:t>Οι Υπεύθυνες Δηλώσεις αφορούν στην έγκριση των γονέων  συμμετοχής των μαθητών στη δράση και τη μεταφορά τους από/προς το σχολείο στο χώρο διεξαγωγής της δράσης</a:t>
            </a:r>
          </a:p>
          <a:p>
            <a:pPr algn="just">
              <a:lnSpc>
                <a:spcPct val="150000"/>
              </a:lnSpc>
            </a:pPr>
            <a:r>
              <a:rPr lang="el-GR" dirty="0">
                <a:latin typeface="Corbel" panose="020B0503020204020204" pitchFamily="34" charset="0"/>
                <a:cs typeface="Arial" pitchFamily="34" charset="0"/>
              </a:rPr>
              <a:t>Πρόκειται για την τυπική υπεύθυνη δήλωση που χρησιμοποιείται για εκδρομές κλπ, με την προσθήκη του όρου έγκρισης λήψης φωτογραφιών και βίντεο του μαθητή κατά τη διάρκεια της δράσης, τα οποία αφορούν αποκλειστικά και μόνο στη διάχυση της δράσης και στην καταχώρηση υλικού για τις ανάγκες του Προγράμματος</a:t>
            </a:r>
          </a:p>
        </p:txBody>
      </p:sp>
      <p:pic>
        <p:nvPicPr>
          <p:cNvPr id="4" name="Picture 3" descr="irtea orizontio.png">
            <a:extLst>
              <a:ext uri="{FF2B5EF4-FFF2-40B4-BE49-F238E27FC236}">
                <a16:creationId xmlns:a16="http://schemas.microsoft.com/office/drawing/2014/main" id="{09F29CF8-FFBB-42B7-8E9B-6C5C5F4886F2}"/>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8429652" cy="1189227"/>
          </a:xfrm>
        </p:spPr>
        <p:txBody>
          <a:bodyPr>
            <a:normAutofit fontScale="90000"/>
          </a:bodyPr>
          <a:lstStyle/>
          <a:p>
            <a:r>
              <a:rPr lang="el-GR" b="1" dirty="0">
                <a:latin typeface="Arial" pitchFamily="34" charset="0"/>
                <a:cs typeface="Arial" pitchFamily="34" charset="0"/>
              </a:rPr>
              <a:t>ΑΣΦΑΛΕΙΑ ΣΥΜΜΕΤΕΧΟΝΤΩΝ</a:t>
            </a:r>
          </a:p>
        </p:txBody>
      </p:sp>
      <p:sp>
        <p:nvSpPr>
          <p:cNvPr id="3" name="Content Placeholder 2"/>
          <p:cNvSpPr>
            <a:spLocks noGrp="1"/>
          </p:cNvSpPr>
          <p:nvPr>
            <p:ph idx="1"/>
          </p:nvPr>
        </p:nvSpPr>
        <p:spPr>
          <a:xfrm>
            <a:off x="938758" y="1500174"/>
            <a:ext cx="7633742" cy="4643470"/>
          </a:xfrm>
        </p:spPr>
        <p:txBody>
          <a:bodyPr>
            <a:normAutofit fontScale="92500" lnSpcReduction="20000"/>
          </a:bodyPr>
          <a:lstStyle/>
          <a:p>
            <a:pPr algn="just">
              <a:lnSpc>
                <a:spcPct val="150000"/>
              </a:lnSpc>
            </a:pPr>
            <a:r>
              <a:rPr lang="el-GR" dirty="0">
                <a:latin typeface="Corbel" panose="020B0503020204020204" pitchFamily="34" charset="0"/>
                <a:cs typeface="Arial" pitchFamily="34" charset="0"/>
              </a:rPr>
              <a:t>Η μεταφορά των μαθητών και των Υπεύθυνων Καθηγητών από και προς το σχολείο και το χώρο διεξαγωγής της δράσης θα γίνεται με πούλμαν από το διοργανωτή</a:t>
            </a:r>
          </a:p>
          <a:p>
            <a:pPr algn="just">
              <a:lnSpc>
                <a:spcPct val="150000"/>
              </a:lnSpc>
            </a:pPr>
            <a:r>
              <a:rPr lang="el-GR" dirty="0">
                <a:latin typeface="Corbel" panose="020B0503020204020204" pitchFamily="34" charset="0"/>
                <a:cs typeface="Arial" pitchFamily="34" charset="0"/>
              </a:rPr>
              <a:t>Τόσο οι συμμετέχοντες μαθητές όσο και οι συνοδοί καθηγητές θα ασφαλιστούν με ιδιωτική ασφάλεια για τις ημέρες διεξαγωγής της δράσης του Δομημένου Διαλόγου στην Αθήνα</a:t>
            </a:r>
          </a:p>
          <a:p>
            <a:pPr algn="just">
              <a:lnSpc>
                <a:spcPct val="150000"/>
              </a:lnSpc>
            </a:pPr>
            <a:r>
              <a:rPr lang="el-GR" dirty="0">
                <a:latin typeface="Corbel" panose="020B0503020204020204" pitchFamily="34" charset="0"/>
                <a:cs typeface="Arial" pitchFamily="34" charset="0"/>
              </a:rPr>
              <a:t>Η μετακίνηση, η διαμονή και η διατροφή των εκτός Αθηνών συμμετεχόντων στο Δομημένο Διάλογο καλύπτεται πλήρως από το Πρόγραμμα και δεν επιβαρύνει τους συμμετέχοντες</a:t>
            </a:r>
          </a:p>
          <a:p>
            <a:pPr algn="just">
              <a:lnSpc>
                <a:spcPct val="150000"/>
              </a:lnSpc>
            </a:pPr>
            <a:r>
              <a:rPr lang="el-GR" dirty="0">
                <a:latin typeface="Corbel" panose="020B0503020204020204" pitchFamily="34" charset="0"/>
                <a:cs typeface="Arial" pitchFamily="34" charset="0"/>
              </a:rPr>
              <a:t>Κατά τη διεξαγωγή των δραστηριοτήτων του Έργου παρέχεται διάλειμμα καφέ και φαγητού από τους διοργανωτές</a:t>
            </a:r>
          </a:p>
        </p:txBody>
      </p:sp>
      <p:pic>
        <p:nvPicPr>
          <p:cNvPr id="4" name="Picture 3" descr="irtea orizontio.png">
            <a:extLst>
              <a:ext uri="{FF2B5EF4-FFF2-40B4-BE49-F238E27FC236}">
                <a16:creationId xmlns:a16="http://schemas.microsoft.com/office/drawing/2014/main" id="{09F29CF8-FFBB-42B7-8E9B-6C5C5F4886F2}"/>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8072494" cy="1760731"/>
          </a:xfrm>
        </p:spPr>
        <p:txBody>
          <a:bodyPr>
            <a:noAutofit/>
          </a:bodyPr>
          <a:lstStyle/>
          <a:p>
            <a:r>
              <a:rPr lang="el-GR" sz="4400" b="1" dirty="0" err="1">
                <a:latin typeface="Arial" pitchFamily="34" charset="0"/>
                <a:cs typeface="Arial" pitchFamily="34" charset="0"/>
              </a:rPr>
              <a:t>Προγραμμα</a:t>
            </a:r>
            <a:r>
              <a:rPr lang="el-GR" sz="4400" b="1" dirty="0">
                <a:latin typeface="Arial" pitchFamily="34" charset="0"/>
                <a:cs typeface="Arial" pitchFamily="34" charset="0"/>
              </a:rPr>
              <a:t> </a:t>
            </a:r>
            <a:r>
              <a:rPr lang="el-GR" sz="4400" b="1" dirty="0" err="1">
                <a:latin typeface="Arial" pitchFamily="34" charset="0"/>
                <a:cs typeface="Arial" pitchFamily="34" charset="0"/>
              </a:rPr>
              <a:t>δρασεων</a:t>
            </a:r>
            <a:r>
              <a:rPr lang="el-GR" sz="4400" b="1" dirty="0">
                <a:latin typeface="Arial" pitchFamily="34" charset="0"/>
                <a:cs typeface="Arial" pitchFamily="34" charset="0"/>
              </a:rPr>
              <a:t> </a:t>
            </a:r>
            <a:r>
              <a:rPr lang="el-GR" sz="4400" b="1" dirty="0" err="1">
                <a:latin typeface="Arial" pitchFamily="34" charset="0"/>
                <a:cs typeface="Arial" pitchFamily="34" charset="0"/>
              </a:rPr>
              <a:t>δημου</a:t>
            </a:r>
            <a:r>
              <a:rPr lang="el-GR" sz="4400" b="1" dirty="0">
                <a:latin typeface="Arial" pitchFamily="34" charset="0"/>
                <a:cs typeface="Arial" pitchFamily="34" charset="0"/>
              </a:rPr>
              <a:t> </a:t>
            </a:r>
            <a:r>
              <a:rPr lang="el-GR" sz="4400" b="1" dirty="0" err="1">
                <a:latin typeface="Arial" pitchFamily="34" charset="0"/>
                <a:cs typeface="Arial" pitchFamily="34" charset="0"/>
              </a:rPr>
              <a:t>Ναυπλιεων</a:t>
            </a:r>
            <a:endParaRPr lang="el-GR" sz="4400" b="1" dirty="0">
              <a:latin typeface="Arial" pitchFamily="34" charset="0"/>
              <a:cs typeface="Arial" pitchFamily="34" charset="0"/>
            </a:endParaRPr>
          </a:p>
        </p:txBody>
      </p:sp>
      <p:sp>
        <p:nvSpPr>
          <p:cNvPr id="3" name="Content Placeholder 2"/>
          <p:cNvSpPr>
            <a:spLocks noGrp="1"/>
          </p:cNvSpPr>
          <p:nvPr>
            <p:ph idx="1"/>
          </p:nvPr>
        </p:nvSpPr>
        <p:spPr>
          <a:xfrm>
            <a:off x="928662" y="2214554"/>
            <a:ext cx="7633742" cy="4093657"/>
          </a:xfrm>
        </p:spPr>
        <p:txBody>
          <a:bodyPr>
            <a:normAutofit lnSpcReduction="10000"/>
          </a:bodyPr>
          <a:lstStyle/>
          <a:p>
            <a:r>
              <a:rPr lang="el-GR" b="1" dirty="0"/>
              <a:t>Προθεσμία αίτησης Σχολείων:</a:t>
            </a:r>
            <a:r>
              <a:rPr lang="el-GR" dirty="0"/>
              <a:t> Σάββατο 15 Δεκεμβρίου 2018</a:t>
            </a:r>
          </a:p>
          <a:p>
            <a:r>
              <a:rPr lang="el-GR" b="1" dirty="0"/>
              <a:t>Επιλογή και Ενημέρωση Επιλεγέντων:</a:t>
            </a:r>
            <a:r>
              <a:rPr lang="el-GR" dirty="0"/>
              <a:t> Δευτέρα 17 Δεκεμβρίου 2018</a:t>
            </a:r>
          </a:p>
          <a:p>
            <a:pPr marL="0" indent="0">
              <a:buNone/>
            </a:pPr>
            <a:br>
              <a:rPr lang="el-GR" dirty="0"/>
            </a:br>
            <a:r>
              <a:rPr lang="el-GR" b="1" dirty="0"/>
              <a:t>ΠΡΟΒΕΣ ΠΡΟΕΤΟΙΜΑΣΙΑΣ Ναύπλιο:</a:t>
            </a:r>
            <a:r>
              <a:rPr lang="el-GR" dirty="0"/>
              <a:t> Δευτέρα 21 Ιανουαρίου 2019 και ώρες 09:00 – 13:00</a:t>
            </a:r>
          </a:p>
          <a:p>
            <a:pPr marL="0" indent="0">
              <a:buNone/>
            </a:pPr>
            <a:br>
              <a:rPr lang="el-GR" dirty="0"/>
            </a:br>
            <a:r>
              <a:rPr lang="el-GR" b="1"/>
              <a:t>ΠΡΟΣΟΜΟΙΩΣΗ Ναύπλιο:</a:t>
            </a:r>
            <a:r>
              <a:rPr lang="el-GR" dirty="0"/>
              <a:t> Παρασκευή 15 &amp; Σάββατο 16 Φεβρουαρίου &amp; ώρες 10:00–16:00</a:t>
            </a:r>
          </a:p>
          <a:p>
            <a:pPr marL="0" indent="0">
              <a:buNone/>
            </a:pPr>
            <a:endParaRPr lang="en-US" dirty="0"/>
          </a:p>
          <a:p>
            <a:pPr marL="0" indent="0">
              <a:buNone/>
            </a:pPr>
            <a:r>
              <a:rPr lang="el-GR" dirty="0"/>
              <a:t>Δομημένος Διάλογος: Αθήνα, Παρασκευή 29 Μαρτίου 2019</a:t>
            </a:r>
          </a:p>
        </p:txBody>
      </p:sp>
      <p:pic>
        <p:nvPicPr>
          <p:cNvPr id="4" name="Picture 3" descr="irtea orizontio.png">
            <a:extLst>
              <a:ext uri="{FF2B5EF4-FFF2-40B4-BE49-F238E27FC236}">
                <a16:creationId xmlns:a16="http://schemas.microsoft.com/office/drawing/2014/main" id="{BA82D9FC-11E9-4A18-A59F-A061EA89FCBA}"/>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8686800" cy="1252728"/>
          </a:xfrm>
        </p:spPr>
        <p:txBody>
          <a:bodyPr>
            <a:normAutofit fontScale="90000"/>
          </a:bodyPr>
          <a:lstStyle/>
          <a:p>
            <a:r>
              <a:rPr lang="el-GR" b="1" dirty="0">
                <a:latin typeface="Arial" pitchFamily="34" charset="0"/>
                <a:cs typeface="Arial" pitchFamily="34" charset="0"/>
              </a:rPr>
              <a:t>Προπαρασκευαστικη Συναντηση</a:t>
            </a:r>
          </a:p>
        </p:txBody>
      </p:sp>
      <p:sp>
        <p:nvSpPr>
          <p:cNvPr id="3" name="Content Placeholder 2"/>
          <p:cNvSpPr>
            <a:spLocks noGrp="1"/>
          </p:cNvSpPr>
          <p:nvPr>
            <p:ph idx="1"/>
          </p:nvPr>
        </p:nvSpPr>
        <p:spPr>
          <a:xfrm>
            <a:off x="857224" y="1500174"/>
            <a:ext cx="4938912" cy="5357826"/>
          </a:xfrm>
        </p:spPr>
        <p:txBody>
          <a:bodyPr>
            <a:normAutofit/>
          </a:bodyPr>
          <a:lstStyle/>
          <a:p>
            <a:pPr algn="just">
              <a:lnSpc>
                <a:spcPct val="150000"/>
              </a:lnSpc>
            </a:pPr>
            <a:r>
              <a:rPr lang="el-GR" dirty="0">
                <a:latin typeface="Corbel" panose="020B0503020204020204" pitchFamily="34" charset="0"/>
                <a:cs typeface="Arial" pitchFamily="34" charset="0"/>
              </a:rPr>
              <a:t>Θα λάβει χώρα σε κεντρικό χώρο του Δήμου με τους συμμετέχοντες όλων των σχολείων</a:t>
            </a:r>
          </a:p>
          <a:p>
            <a:pPr algn="just">
              <a:lnSpc>
                <a:spcPct val="150000"/>
              </a:lnSpc>
            </a:pPr>
            <a:r>
              <a:rPr lang="el-GR" dirty="0">
                <a:latin typeface="Corbel" panose="020B0503020204020204" pitchFamily="34" charset="0"/>
                <a:cs typeface="Arial" pitchFamily="34" charset="0"/>
              </a:rPr>
              <a:t>Η μεταφορά των μαθητών θα γίνει με πούλμαν από το σχολείο το χώρο της συνάντησης</a:t>
            </a:r>
          </a:p>
          <a:p>
            <a:pPr algn="just">
              <a:lnSpc>
                <a:spcPct val="150000"/>
              </a:lnSpc>
            </a:pPr>
            <a:r>
              <a:rPr lang="el-GR" dirty="0">
                <a:latin typeface="Corbel" panose="020B0503020204020204" pitchFamily="34" charset="0"/>
                <a:cs typeface="Arial" pitchFamily="34" charset="0"/>
              </a:rPr>
              <a:t>Η μετακίνηση των μαθητών προς το χώρο θα γίνει μεταξύ </a:t>
            </a:r>
            <a:r>
              <a:rPr lang="el-GR" b="1" dirty="0">
                <a:latin typeface="Corbel" panose="020B0503020204020204" pitchFamily="34" charset="0"/>
                <a:cs typeface="Arial" pitchFamily="34" charset="0"/>
              </a:rPr>
              <a:t>09:00-09:30</a:t>
            </a:r>
            <a:r>
              <a:rPr lang="el-GR" dirty="0">
                <a:latin typeface="Corbel" panose="020B0503020204020204" pitchFamily="34" charset="0"/>
                <a:cs typeface="Arial" pitchFamily="34" charset="0"/>
              </a:rPr>
              <a:t>, ενώ η επιστροφή τους στο σχολείο μεταξύ </a:t>
            </a:r>
            <a:r>
              <a:rPr lang="el-GR" b="1" dirty="0">
                <a:latin typeface="Corbel" panose="020B0503020204020204" pitchFamily="34" charset="0"/>
                <a:cs typeface="Arial" pitchFamily="34" charset="0"/>
              </a:rPr>
              <a:t>13:00-13:30</a:t>
            </a:r>
          </a:p>
        </p:txBody>
      </p:sp>
      <p:pic>
        <p:nvPicPr>
          <p:cNvPr id="4" name="Picture 3" descr="irtea orizontio.png">
            <a:extLst>
              <a:ext uri="{FF2B5EF4-FFF2-40B4-BE49-F238E27FC236}">
                <a16:creationId xmlns:a16="http://schemas.microsoft.com/office/drawing/2014/main" id="{F883DC6E-2FD2-4494-90F1-6D176B9AA4B0}"/>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40412">
            <a:off x="5934264" y="1781255"/>
            <a:ext cx="2794699" cy="1859949"/>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633742" cy="1492132"/>
          </a:xfrm>
        </p:spPr>
        <p:txBody>
          <a:bodyPr>
            <a:normAutofit/>
          </a:bodyPr>
          <a:lstStyle/>
          <a:p>
            <a:r>
              <a:rPr lang="el-GR" sz="4800" b="1" dirty="0">
                <a:latin typeface="Arial" pitchFamily="34" charset="0"/>
                <a:cs typeface="Arial" pitchFamily="34" charset="0"/>
              </a:rPr>
              <a:t>Προπαρασκευαστικη συναντηση</a:t>
            </a:r>
          </a:p>
        </p:txBody>
      </p:sp>
      <p:sp>
        <p:nvSpPr>
          <p:cNvPr id="3" name="Content Placeholder 2"/>
          <p:cNvSpPr>
            <a:spLocks noGrp="1"/>
          </p:cNvSpPr>
          <p:nvPr>
            <p:ph idx="1"/>
          </p:nvPr>
        </p:nvSpPr>
        <p:spPr>
          <a:xfrm>
            <a:off x="571472" y="1500174"/>
            <a:ext cx="8321008" cy="5357826"/>
          </a:xfrm>
        </p:spPr>
        <p:txBody>
          <a:bodyPr>
            <a:normAutofit/>
          </a:bodyPr>
          <a:lstStyle/>
          <a:p>
            <a:pPr algn="just">
              <a:lnSpc>
                <a:spcPct val="150000"/>
              </a:lnSpc>
            </a:pPr>
            <a:r>
              <a:rPr lang="el-GR" dirty="0">
                <a:latin typeface="Corbel" panose="020B0503020204020204" pitchFamily="34" charset="0"/>
                <a:cs typeface="Arial" pitchFamily="34" charset="0"/>
              </a:rPr>
              <a:t>Γνωριμία με την Ε.Ε. &amp; το Ευρωπαϊκό Κοινοβούλιο</a:t>
            </a:r>
          </a:p>
          <a:p>
            <a:pPr algn="just">
              <a:lnSpc>
                <a:spcPct val="150000"/>
              </a:lnSpc>
            </a:pPr>
            <a:r>
              <a:rPr lang="el-GR" dirty="0">
                <a:latin typeface="Corbel" panose="020B0503020204020204" pitchFamily="34" charset="0"/>
                <a:cs typeface="Arial" pitchFamily="34" charset="0"/>
              </a:rPr>
              <a:t>Περιγραφή της έννοιας και της διαδικασίας της Προσομοίωσης</a:t>
            </a:r>
          </a:p>
          <a:p>
            <a:pPr algn="just">
              <a:lnSpc>
                <a:spcPct val="150000"/>
              </a:lnSpc>
            </a:pPr>
            <a:r>
              <a:rPr lang="el-GR" dirty="0">
                <a:latin typeface="Corbel" panose="020B0503020204020204" pitchFamily="34" charset="0"/>
                <a:cs typeface="Arial" pitchFamily="34" charset="0"/>
              </a:rPr>
              <a:t>Συζήτηση σχετικά με το θέμα της Προσομοίωσης</a:t>
            </a:r>
            <a:endParaRPr lang="el-GR" dirty="0">
              <a:highlight>
                <a:srgbClr val="FFFF00"/>
              </a:highlight>
              <a:latin typeface="Corbel" panose="020B0503020204020204" pitchFamily="34" charset="0"/>
              <a:cs typeface="Arial" pitchFamily="34" charset="0"/>
            </a:endParaRPr>
          </a:p>
          <a:p>
            <a:pPr algn="just">
              <a:lnSpc>
                <a:spcPct val="150000"/>
              </a:lnSpc>
            </a:pPr>
            <a:r>
              <a:rPr lang="el-GR" dirty="0">
                <a:latin typeface="Corbel" panose="020B0503020204020204" pitchFamily="34" charset="0"/>
                <a:cs typeface="Arial" pitchFamily="34" charset="0"/>
              </a:rPr>
              <a:t>Επίλυση οποιασδήποτε απορίας των συμμετεχόντων</a:t>
            </a:r>
          </a:p>
          <a:p>
            <a:pPr algn="just">
              <a:lnSpc>
                <a:spcPct val="150000"/>
              </a:lnSpc>
            </a:pPr>
            <a:r>
              <a:rPr lang="el-GR" dirty="0">
                <a:latin typeface="Corbel" panose="020B0503020204020204" pitchFamily="34" charset="0"/>
                <a:cs typeface="Arial" pitchFamily="34" charset="0"/>
              </a:rPr>
              <a:t>Σύντομη πρόβα της Προσομοίωσης με στόχο την κατανόηση των κανόνων της δράσης </a:t>
            </a:r>
          </a:p>
        </p:txBody>
      </p:sp>
      <p:pic>
        <p:nvPicPr>
          <p:cNvPr id="4" name="Picture 3" descr="irtea orizontio.png">
            <a:extLst>
              <a:ext uri="{FF2B5EF4-FFF2-40B4-BE49-F238E27FC236}">
                <a16:creationId xmlns:a16="http://schemas.microsoft.com/office/drawing/2014/main" id="{410AD39E-60F4-486D-88E9-7E79A185DE2E}"/>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1026" name="Picture 15" descr="euparlament-702x336.jpg"/>
          <p:cNvPicPr>
            <a:picLocks noChangeAspect="1" noChangeArrowheads="1"/>
          </p:cNvPicPr>
          <p:nvPr/>
        </p:nvPicPr>
        <p:blipFill>
          <a:blip r:embed="rId3"/>
          <a:srcRect/>
          <a:stretch>
            <a:fillRect/>
          </a:stretch>
        </p:blipFill>
        <p:spPr bwMode="auto">
          <a:xfrm>
            <a:off x="2555776" y="4699226"/>
            <a:ext cx="3240360" cy="2169167"/>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8358214" cy="1403542"/>
          </a:xfrm>
        </p:spPr>
        <p:txBody>
          <a:bodyPr>
            <a:normAutofit fontScale="90000"/>
          </a:bodyPr>
          <a:lstStyle/>
          <a:p>
            <a:r>
              <a:rPr lang="el-GR" b="1" dirty="0">
                <a:latin typeface="Arial" pitchFamily="34" charset="0"/>
                <a:cs typeface="Arial" pitchFamily="34" charset="0"/>
              </a:rPr>
              <a:t>Διαδικαστικα ΠροσομοιωσηΣ</a:t>
            </a:r>
            <a:br>
              <a:rPr lang="el-GR" b="1" dirty="0">
                <a:latin typeface="Arial" pitchFamily="34" charset="0"/>
                <a:cs typeface="Arial" pitchFamily="34" charset="0"/>
              </a:rPr>
            </a:br>
            <a:endParaRPr lang="el-GR" b="1" dirty="0">
              <a:latin typeface="Arial" pitchFamily="34" charset="0"/>
              <a:cs typeface="Arial" pitchFamily="34" charset="0"/>
            </a:endParaRPr>
          </a:p>
        </p:txBody>
      </p:sp>
      <p:sp>
        <p:nvSpPr>
          <p:cNvPr id="3" name="Content Placeholder 2"/>
          <p:cNvSpPr>
            <a:spLocks noGrp="1"/>
          </p:cNvSpPr>
          <p:nvPr>
            <p:ph idx="1"/>
          </p:nvPr>
        </p:nvSpPr>
        <p:spPr>
          <a:xfrm>
            <a:off x="971600" y="2204864"/>
            <a:ext cx="7633742" cy="3593591"/>
          </a:xfrm>
        </p:spPr>
        <p:txBody>
          <a:bodyPr>
            <a:normAutofit/>
          </a:bodyPr>
          <a:lstStyle/>
          <a:p>
            <a:pPr algn="just">
              <a:lnSpc>
                <a:spcPct val="150000"/>
              </a:lnSpc>
            </a:pPr>
            <a:r>
              <a:rPr lang="el-GR" dirty="0">
                <a:cs typeface="Arial" pitchFamily="34" charset="0"/>
              </a:rPr>
              <a:t>Ώρες διεξαγωγής:  10:00-16:00</a:t>
            </a:r>
          </a:p>
          <a:p>
            <a:pPr algn="just">
              <a:lnSpc>
                <a:spcPct val="150000"/>
              </a:lnSpc>
            </a:pPr>
            <a:r>
              <a:rPr lang="en-US" dirty="0">
                <a:cs typeface="Arial" pitchFamily="34" charset="0"/>
              </a:rPr>
              <a:t>Dress Code:</a:t>
            </a:r>
            <a:r>
              <a:rPr lang="el-GR" dirty="0">
                <a:cs typeface="Arial" pitchFamily="34" charset="0"/>
              </a:rPr>
              <a:t> </a:t>
            </a:r>
            <a:r>
              <a:rPr lang="en-US" dirty="0">
                <a:cs typeface="Arial" pitchFamily="34" charset="0"/>
              </a:rPr>
              <a:t>smart casual</a:t>
            </a:r>
          </a:p>
          <a:p>
            <a:pPr algn="just">
              <a:lnSpc>
                <a:spcPct val="150000"/>
              </a:lnSpc>
            </a:pPr>
            <a:r>
              <a:rPr lang="el-GR" dirty="0">
                <a:cs typeface="Arial" pitchFamily="34" charset="0"/>
              </a:rPr>
              <a:t>Προγραμματισμένα διαλείμματα καφέ-χυμού &amp; μεσημεριανού φαγητού (καλύπτονται από το Πρόγραμμα)</a:t>
            </a:r>
          </a:p>
          <a:p>
            <a:pPr algn="just">
              <a:lnSpc>
                <a:spcPct val="150000"/>
              </a:lnSpc>
            </a:pPr>
            <a:r>
              <a:rPr lang="el-GR" dirty="0">
                <a:cs typeface="Arial" pitchFamily="34" charset="0"/>
              </a:rPr>
              <a:t>Πιστοποιητικά συμμετοχής δίνονται σε όλους τους συμμετέχοντες &amp; τους αποκλειστικά συνοδούς καθηγητές που συμμετείχαν σε όλες τις συναντήσεις</a:t>
            </a:r>
          </a:p>
        </p:txBody>
      </p:sp>
      <p:pic>
        <p:nvPicPr>
          <p:cNvPr id="4" name="Picture 3" descr="irtea orizontio.png">
            <a:extLst>
              <a:ext uri="{FF2B5EF4-FFF2-40B4-BE49-F238E27FC236}">
                <a16:creationId xmlns:a16="http://schemas.microsoft.com/office/drawing/2014/main" id="{8FE66CD0-8625-4AF7-8971-CB6F64E815C4}"/>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82385"/>
            <a:ext cx="7858152" cy="1046351"/>
          </a:xfrm>
        </p:spPr>
        <p:txBody>
          <a:bodyPr>
            <a:normAutofit/>
          </a:bodyPr>
          <a:lstStyle/>
          <a:p>
            <a:r>
              <a:rPr lang="el-GR" sz="4800" b="1" dirty="0">
                <a:latin typeface="Arial" pitchFamily="34" charset="0"/>
                <a:cs typeface="Arial" pitchFamily="34" charset="0"/>
              </a:rPr>
              <a:t>ΣΤΟΙΧΕΙΑ ΜΑΘΗΤΩΝ</a:t>
            </a:r>
          </a:p>
        </p:txBody>
      </p:sp>
      <p:sp>
        <p:nvSpPr>
          <p:cNvPr id="3" name="Content Placeholder 2"/>
          <p:cNvSpPr>
            <a:spLocks noGrp="1"/>
          </p:cNvSpPr>
          <p:nvPr>
            <p:ph idx="1"/>
          </p:nvPr>
        </p:nvSpPr>
        <p:spPr>
          <a:xfrm>
            <a:off x="750404" y="1628800"/>
            <a:ext cx="7643192" cy="4429693"/>
          </a:xfrm>
        </p:spPr>
        <p:txBody>
          <a:bodyPr>
            <a:normAutofit/>
          </a:bodyPr>
          <a:lstStyle/>
          <a:p>
            <a:pPr marL="0" indent="0" algn="just">
              <a:lnSpc>
                <a:spcPct val="150000"/>
              </a:lnSpc>
              <a:buNone/>
            </a:pPr>
            <a:r>
              <a:rPr lang="el-GR" sz="2400" dirty="0">
                <a:cs typeface="Arial" pitchFamily="34" charset="0"/>
              </a:rPr>
              <a:t>Μετά την επιλογή των μαθητών, οι καθηγητές οφείλουν να αποστείλουν στο </a:t>
            </a:r>
            <a:r>
              <a:rPr lang="en-US" sz="2400" dirty="0">
                <a:cs typeface="Arial" pitchFamily="34" charset="0"/>
              </a:rPr>
              <a:t>email: </a:t>
            </a:r>
            <a:r>
              <a:rPr lang="en-US" sz="2400" dirty="0">
                <a:cs typeface="Arial" pitchFamily="34" charset="0"/>
                <a:hlinkClick r:id="rId2"/>
              </a:rPr>
              <a:t>irtea.greece@gmail.com</a:t>
            </a:r>
            <a:r>
              <a:rPr lang="en-US" sz="2400" dirty="0">
                <a:cs typeface="Arial" pitchFamily="34" charset="0"/>
              </a:rPr>
              <a:t> </a:t>
            </a:r>
            <a:r>
              <a:rPr lang="el-GR" sz="2400" dirty="0">
                <a:cs typeface="Arial" pitchFamily="34" charset="0"/>
              </a:rPr>
              <a:t>τα ονόματα και στοιχεία επικοινωνίας των συμμετεχόντων μαθητών (</a:t>
            </a:r>
            <a:r>
              <a:rPr lang="en-US" sz="2400" dirty="0">
                <a:cs typeface="Arial" pitchFamily="34" charset="0"/>
              </a:rPr>
              <a:t>e-mail</a:t>
            </a:r>
            <a:r>
              <a:rPr lang="el-GR" sz="2400" dirty="0">
                <a:cs typeface="Arial" pitchFamily="34" charset="0"/>
              </a:rPr>
              <a:t>, τηλέφωνο)</a:t>
            </a:r>
          </a:p>
          <a:p>
            <a:pPr marL="0" indent="0" algn="just">
              <a:lnSpc>
                <a:spcPct val="150000"/>
              </a:lnSpc>
              <a:buNone/>
            </a:pPr>
            <a:r>
              <a:rPr lang="el-GR" sz="2400" dirty="0">
                <a:cs typeface="Arial" pitchFamily="34" charset="0"/>
              </a:rPr>
              <a:t>Στη συνέχεια, θα αποσταλεί στις ηλεκτρονικές τους διευθύνσεις το υλικό προετοιμασίας για τη συμμετοχή τους στη δράση.</a:t>
            </a:r>
          </a:p>
        </p:txBody>
      </p:sp>
      <p:pic>
        <p:nvPicPr>
          <p:cNvPr id="4" name="Picture 3" descr="irtea orizontio.png">
            <a:extLst>
              <a:ext uri="{FF2B5EF4-FFF2-40B4-BE49-F238E27FC236}">
                <a16:creationId xmlns:a16="http://schemas.microsoft.com/office/drawing/2014/main" id="{EC8E136A-DB26-4B08-9A3B-B3EC91DB93A9}"/>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472" y="214290"/>
            <a:ext cx="8229600" cy="1066800"/>
          </a:xfrm>
        </p:spPr>
        <p:txBody>
          <a:bodyPr>
            <a:normAutofit fontScale="90000"/>
          </a:bodyPr>
          <a:lstStyle/>
          <a:p>
            <a:pPr algn="ctr"/>
            <a:r>
              <a:rPr lang="el-GR" b="1" dirty="0">
                <a:latin typeface="Arial" pitchFamily="34" charset="0"/>
                <a:cs typeface="Arial" pitchFamily="34" charset="0"/>
              </a:rPr>
              <a:t>Προγραμμα </a:t>
            </a:r>
            <a:r>
              <a:rPr lang="en-US" b="1" dirty="0">
                <a:latin typeface="Arial" pitchFamily="34" charset="0"/>
                <a:cs typeface="Arial" pitchFamily="34" charset="0"/>
              </a:rPr>
              <a:t>Erasmus+</a:t>
            </a:r>
            <a:endParaRPr lang="el-GR" b="1" dirty="0">
              <a:latin typeface="Arial" pitchFamily="34" charset="0"/>
              <a:cs typeface="Arial" pitchFamily="34" charset="0"/>
            </a:endParaRPr>
          </a:p>
        </p:txBody>
      </p:sp>
      <p:pic>
        <p:nvPicPr>
          <p:cNvPr id="8" name="Content Placeholder 7" descr="Erasmus-map---Copy.jpg"/>
          <p:cNvPicPr>
            <a:picLocks noGrp="1" noChangeAspect="1"/>
          </p:cNvPicPr>
          <p:nvPr>
            <p:ph sz="half" idx="1"/>
          </p:nvPr>
        </p:nvPicPr>
        <p:blipFill>
          <a:blip r:embed="rId2" cstate="print"/>
          <a:stretch>
            <a:fillRect/>
          </a:stretch>
        </p:blipFill>
        <p:spPr>
          <a:xfrm>
            <a:off x="785786" y="1428736"/>
            <a:ext cx="4038600" cy="2907792"/>
          </a:xfrm>
          <a:prstGeom prst="rect">
            <a:avLst/>
          </a:prstGeom>
          <a:ln>
            <a:noFill/>
          </a:ln>
          <a:effectLst>
            <a:softEdge rad="112500"/>
          </a:effectLst>
        </p:spPr>
      </p:pic>
      <p:sp>
        <p:nvSpPr>
          <p:cNvPr id="7" name="Content Placeholder 6"/>
          <p:cNvSpPr>
            <a:spLocks noGrp="1"/>
          </p:cNvSpPr>
          <p:nvPr>
            <p:ph sz="half" idx="2"/>
          </p:nvPr>
        </p:nvSpPr>
        <p:spPr>
          <a:xfrm>
            <a:off x="4786314" y="1142984"/>
            <a:ext cx="4038600" cy="5357850"/>
          </a:xfrm>
        </p:spPr>
        <p:txBody>
          <a:bodyPr>
            <a:normAutofit/>
          </a:bodyPr>
          <a:lstStyle/>
          <a:p>
            <a:r>
              <a:rPr lang="el-GR" dirty="0">
                <a:cs typeface="Arial" pitchFamily="34" charset="0"/>
              </a:rPr>
              <a:t>Το Erasmus+ είναι το πρόγραμμα της ΕΕ για τη στήριξη της εκπαίδευσης, της κατάρτισης, της νεολαίας και του αθλητισμού στην Ευρώπη.</a:t>
            </a:r>
            <a:endParaRPr lang="en-US" dirty="0">
              <a:cs typeface="Arial" pitchFamily="34" charset="0"/>
            </a:endParaRPr>
          </a:p>
          <a:p>
            <a:pPr>
              <a:buNone/>
            </a:pPr>
            <a:endParaRPr lang="en-US" dirty="0">
              <a:cs typeface="Arial" pitchFamily="34" charset="0"/>
            </a:endParaRPr>
          </a:p>
          <a:p>
            <a:r>
              <a:rPr lang="el-GR" dirty="0">
                <a:cs typeface="Arial" pitchFamily="34" charset="0"/>
              </a:rPr>
              <a:t>Με προϋπολογισμό 14,7 δισ. ευρώ, θα δώσει τη δυνατότητα σε πάνω από 4 εκατομμύρια Ευρωπαίους να σπουδάσουν, να επιμορφωθούν, να αποκτήσουν εμπειρία και να προσφέρουν εθελοντική εργασία στο εξωτερικό.</a:t>
            </a:r>
          </a:p>
        </p:txBody>
      </p:sp>
      <p:pic>
        <p:nvPicPr>
          <p:cNvPr id="6" name="Picture 5"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8001056" cy="1492132"/>
          </a:xfrm>
        </p:spPr>
        <p:txBody>
          <a:bodyPr>
            <a:normAutofit/>
          </a:bodyPr>
          <a:lstStyle/>
          <a:p>
            <a:r>
              <a:rPr lang="el-GR" sz="4800" b="1" dirty="0">
                <a:latin typeface="Arial" pitchFamily="34" charset="0"/>
                <a:cs typeface="Arial" pitchFamily="34" charset="0"/>
              </a:rPr>
              <a:t>Υλικο ΠροετοιμασιαΣ</a:t>
            </a:r>
          </a:p>
        </p:txBody>
      </p:sp>
      <p:sp>
        <p:nvSpPr>
          <p:cNvPr id="3" name="Content Placeholder 2"/>
          <p:cNvSpPr>
            <a:spLocks noGrp="1"/>
          </p:cNvSpPr>
          <p:nvPr>
            <p:ph idx="1"/>
          </p:nvPr>
        </p:nvSpPr>
        <p:spPr>
          <a:xfrm>
            <a:off x="642910" y="1214422"/>
            <a:ext cx="8043890" cy="5214950"/>
          </a:xfrm>
        </p:spPr>
        <p:txBody>
          <a:bodyPr anchor="t">
            <a:normAutofit/>
          </a:bodyPr>
          <a:lstStyle/>
          <a:p>
            <a:pPr algn="just">
              <a:lnSpc>
                <a:spcPct val="150000"/>
              </a:lnSpc>
            </a:pPr>
            <a:endParaRPr lang="el-GR" dirty="0">
              <a:latin typeface="Arial" pitchFamily="34" charset="0"/>
              <a:cs typeface="Arial" pitchFamily="34" charset="0"/>
            </a:endParaRPr>
          </a:p>
          <a:p>
            <a:pPr algn="just">
              <a:lnSpc>
                <a:spcPct val="150000"/>
              </a:lnSpc>
            </a:pPr>
            <a:r>
              <a:rPr lang="el-GR" dirty="0">
                <a:latin typeface="Corbel" panose="020B0503020204020204" pitchFamily="34" charset="0"/>
                <a:cs typeface="Arial" pitchFamily="34" charset="0"/>
              </a:rPr>
              <a:t>Μετά από </a:t>
            </a:r>
            <a:r>
              <a:rPr lang="el-GR" i="1" u="sng" dirty="0">
                <a:latin typeface="Corbel" panose="020B0503020204020204" pitchFamily="34" charset="0"/>
                <a:cs typeface="Arial" pitchFamily="34" charset="0"/>
              </a:rPr>
              <a:t>τυχαία κατανομή ρόλων </a:t>
            </a:r>
            <a:r>
              <a:rPr lang="el-GR" dirty="0">
                <a:latin typeface="Corbel" panose="020B0503020204020204" pitchFamily="34" charset="0"/>
                <a:cs typeface="Arial" pitchFamily="34" charset="0"/>
              </a:rPr>
              <a:t>από πλευράς των διοργανωτών, οι μαθητές θα λάβουν στα </a:t>
            </a:r>
            <a:r>
              <a:rPr lang="en-US" dirty="0">
                <a:latin typeface="Corbel" panose="020B0503020204020204" pitchFamily="34" charset="0"/>
                <a:cs typeface="Arial" pitchFamily="34" charset="0"/>
              </a:rPr>
              <a:t>e-mail</a:t>
            </a:r>
            <a:r>
              <a:rPr lang="el-GR" dirty="0">
                <a:latin typeface="Corbel" panose="020B0503020204020204" pitchFamily="34" charset="0"/>
                <a:cs typeface="Arial" pitchFamily="34" charset="0"/>
              </a:rPr>
              <a:t> τους το Υλικό Προετοιμασίας: το Ρόλο τους στην Προσομοίωση, τον Οδηγό Μελέτης, τους Κανόνες Διαδικασίας, το Εγχειρίδιο του Συμμετέχοντα.</a:t>
            </a:r>
          </a:p>
        </p:txBody>
      </p:sp>
      <p:pic>
        <p:nvPicPr>
          <p:cNvPr id="4" name="Picture 3" descr="irtea orizontio.png">
            <a:extLst>
              <a:ext uri="{FF2B5EF4-FFF2-40B4-BE49-F238E27FC236}">
                <a16:creationId xmlns:a16="http://schemas.microsoft.com/office/drawing/2014/main" id="{3C142BF7-A6E4-4296-A37B-B4B34047884E}"/>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Picture 4" descr="16179277_1429316153753271_6922811224000221085_o.jpg"/>
          <p:cNvPicPr>
            <a:picLocks noChangeAspect="1"/>
          </p:cNvPicPr>
          <p:nvPr/>
        </p:nvPicPr>
        <p:blipFill>
          <a:blip r:embed="rId3"/>
          <a:srcRect l="7031" t="12435" r="17969" b="23001"/>
          <a:stretch>
            <a:fillRect/>
          </a:stretch>
        </p:blipFill>
        <p:spPr>
          <a:xfrm>
            <a:off x="1142976" y="4000504"/>
            <a:ext cx="4453835" cy="2551676"/>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82385"/>
            <a:ext cx="7786714" cy="974913"/>
          </a:xfrm>
        </p:spPr>
        <p:txBody>
          <a:bodyPr>
            <a:normAutofit/>
          </a:bodyPr>
          <a:lstStyle/>
          <a:p>
            <a:r>
              <a:rPr lang="el-GR" sz="4800" b="1" dirty="0">
                <a:latin typeface="Arial" pitchFamily="34" charset="0"/>
                <a:cs typeface="Arial" pitchFamily="34" charset="0"/>
              </a:rPr>
              <a:t>Υλικο ΠροετοιμασιαΣ</a:t>
            </a:r>
          </a:p>
        </p:txBody>
      </p:sp>
      <p:sp>
        <p:nvSpPr>
          <p:cNvPr id="3" name="Content Placeholder 2"/>
          <p:cNvSpPr>
            <a:spLocks noGrp="1"/>
          </p:cNvSpPr>
          <p:nvPr>
            <p:ph idx="1"/>
          </p:nvPr>
        </p:nvSpPr>
        <p:spPr>
          <a:xfrm>
            <a:off x="642910" y="1285860"/>
            <a:ext cx="8043890" cy="5297123"/>
          </a:xfrm>
        </p:spPr>
        <p:txBody>
          <a:bodyPr>
            <a:normAutofit/>
          </a:bodyPr>
          <a:lstStyle/>
          <a:p>
            <a:pPr algn="just">
              <a:lnSpc>
                <a:spcPct val="150000"/>
              </a:lnSpc>
            </a:pPr>
            <a:r>
              <a:rPr lang="el-GR" sz="2100" b="1" dirty="0">
                <a:cs typeface="Arial" pitchFamily="34" charset="0"/>
              </a:rPr>
              <a:t>Οδηγός Μελέτης: </a:t>
            </a:r>
            <a:r>
              <a:rPr lang="el-GR" sz="2100" dirty="0">
                <a:cs typeface="Arial" pitchFamily="34" charset="0"/>
              </a:rPr>
              <a:t>Περιέχει τις βασικές πληροφορίες που χρειάζονται για την κατανόηση του θέματος, καθώς και προτάσεις για περαιτέρω μελέτη. </a:t>
            </a:r>
          </a:p>
          <a:p>
            <a:pPr algn="just">
              <a:lnSpc>
                <a:spcPct val="150000"/>
              </a:lnSpc>
            </a:pPr>
            <a:r>
              <a:rPr lang="el-GR" sz="2100" b="1" dirty="0">
                <a:cs typeface="Arial" pitchFamily="34" charset="0"/>
              </a:rPr>
              <a:t>Κανόνες Διαδικασίας: </a:t>
            </a:r>
            <a:r>
              <a:rPr lang="el-GR" sz="2100" dirty="0">
                <a:cs typeface="Arial" pitchFamily="34" charset="0"/>
              </a:rPr>
              <a:t>Περιγράφεται η διαδικασία της Προσομοίωσης και οι επιμέρους κανόνες της</a:t>
            </a:r>
            <a:endParaRPr lang="el-GR" sz="2100" b="1" dirty="0">
              <a:cs typeface="Arial" pitchFamily="34" charset="0"/>
            </a:endParaRPr>
          </a:p>
          <a:p>
            <a:pPr algn="just">
              <a:lnSpc>
                <a:spcPct val="150000"/>
              </a:lnSpc>
            </a:pPr>
            <a:r>
              <a:rPr lang="el-GR" sz="2100" b="1" dirty="0">
                <a:cs typeface="Arial" pitchFamily="34" charset="0"/>
              </a:rPr>
              <a:t>Εγχειρίδιο μαθητή: </a:t>
            </a:r>
            <a:r>
              <a:rPr lang="el-GR" sz="2100" dirty="0">
                <a:cs typeface="Arial" pitchFamily="34" charset="0"/>
              </a:rPr>
              <a:t>Περιέχει συμβουλές για τη σωστή προετοιμασία των συμμετεχόντων</a:t>
            </a:r>
            <a:endParaRPr lang="el-GR" sz="2100" b="1" dirty="0">
              <a:cs typeface="Arial" pitchFamily="34" charset="0"/>
            </a:endParaRPr>
          </a:p>
          <a:p>
            <a:pPr algn="just">
              <a:lnSpc>
                <a:spcPct val="150000"/>
              </a:lnSpc>
            </a:pPr>
            <a:r>
              <a:rPr lang="el-GR" sz="2100" b="1" dirty="0">
                <a:cs typeface="Arial" pitchFamily="34" charset="0"/>
              </a:rPr>
              <a:t>Ρόλος στην Προσομοίωση:</a:t>
            </a:r>
            <a:r>
              <a:rPr lang="el-GR" sz="2100" dirty="0">
                <a:cs typeface="Arial" pitchFamily="34" charset="0"/>
              </a:rPr>
              <a:t> Η πολιτική ομάδα &amp; το κράτος μέλος στα οποία ανήκει ο συμμετέχοντας (η πολιτική ταυτότητα υπερισχύει της εθνικής)</a:t>
            </a:r>
          </a:p>
        </p:txBody>
      </p:sp>
      <p:pic>
        <p:nvPicPr>
          <p:cNvPr id="4" name="Picture 3" descr="irtea orizontio.png">
            <a:extLst>
              <a:ext uri="{FF2B5EF4-FFF2-40B4-BE49-F238E27FC236}">
                <a16:creationId xmlns:a16="http://schemas.microsoft.com/office/drawing/2014/main" id="{D83E10B8-69C9-49DE-B1BB-AC6040EDB9ED}"/>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179702_1436831436335076_6729899591281235509_o.jpg"/>
          <p:cNvPicPr>
            <a:picLocks noChangeAspect="1"/>
          </p:cNvPicPr>
          <p:nvPr/>
        </p:nvPicPr>
        <p:blipFill>
          <a:blip r:embed="rId2"/>
          <a:stretch>
            <a:fillRect/>
          </a:stretch>
        </p:blipFill>
        <p:spPr>
          <a:xfrm>
            <a:off x="714348" y="571480"/>
            <a:ext cx="8157875" cy="542928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15370" cy="857256"/>
          </a:xfrm>
        </p:spPr>
        <p:txBody>
          <a:bodyPr>
            <a:normAutofit/>
          </a:bodyPr>
          <a:lstStyle/>
          <a:p>
            <a:r>
              <a:rPr lang="el-GR" sz="4800" b="1" dirty="0">
                <a:latin typeface="Arial" pitchFamily="34" charset="0"/>
                <a:cs typeface="Arial" pitchFamily="34" charset="0"/>
              </a:rPr>
              <a:t>Στοιχεια ΕπικοινωνιαΣ</a:t>
            </a:r>
          </a:p>
        </p:txBody>
      </p:sp>
      <p:sp>
        <p:nvSpPr>
          <p:cNvPr id="3" name="Content Placeholder 2"/>
          <p:cNvSpPr>
            <a:spLocks noGrp="1"/>
          </p:cNvSpPr>
          <p:nvPr>
            <p:ph idx="1"/>
          </p:nvPr>
        </p:nvSpPr>
        <p:spPr>
          <a:xfrm>
            <a:off x="457200" y="1628800"/>
            <a:ext cx="8229600" cy="4625609"/>
          </a:xfrm>
        </p:spPr>
        <p:txBody>
          <a:bodyPr>
            <a:normAutofit/>
          </a:bodyPr>
          <a:lstStyle/>
          <a:p>
            <a:pPr lvl="7" algn="just">
              <a:lnSpc>
                <a:spcPct val="150000"/>
              </a:lnSpc>
              <a:buNone/>
            </a:pPr>
            <a:r>
              <a:rPr lang="el-GR" sz="2000" dirty="0">
                <a:solidFill>
                  <a:srgbClr val="00B0F0"/>
                </a:solidFill>
                <a:cs typeface="Arial" pitchFamily="34" charset="0"/>
              </a:rPr>
              <a:t>(+30) </a:t>
            </a:r>
            <a:r>
              <a:rPr lang="en-US" sz="2400" dirty="0">
                <a:solidFill>
                  <a:srgbClr val="00B0F0"/>
                </a:solidFill>
                <a:latin typeface="Corbel" panose="020B0503020204020204" pitchFamily="34" charset="0"/>
                <a:cs typeface="Arial" pitchFamily="34" charset="0"/>
              </a:rPr>
              <a:t>213 0250217</a:t>
            </a:r>
          </a:p>
          <a:p>
            <a:pPr lvl="7" algn="just">
              <a:lnSpc>
                <a:spcPct val="150000"/>
              </a:lnSpc>
              <a:buNone/>
            </a:pPr>
            <a:r>
              <a:rPr lang="el-GR" sz="2400" dirty="0">
                <a:solidFill>
                  <a:srgbClr val="00B0F0"/>
                </a:solidFill>
                <a:cs typeface="Arial" pitchFamily="34" charset="0"/>
                <a:hlinkClick r:id="rId2">
                  <a:extLst>
                    <a:ext uri="{A12FA001-AC4F-418D-AE19-62706E023703}">
                      <ahyp:hlinkClr xmlns:ahyp="http://schemas.microsoft.com/office/drawing/2018/hyperlinkcolor" val="tx"/>
                    </a:ext>
                  </a:extLst>
                </a:hlinkClick>
              </a:rPr>
              <a:t> </a:t>
            </a:r>
            <a:r>
              <a:rPr lang="en-US" sz="2400" dirty="0">
                <a:solidFill>
                  <a:srgbClr val="00B0F0"/>
                </a:solidFill>
                <a:latin typeface="Corbel" panose="020B0503020204020204" pitchFamily="34" charset="0"/>
                <a:cs typeface="Arial" pitchFamily="34" charset="0"/>
                <a:hlinkClick r:id="rId2">
                  <a:extLst>
                    <a:ext uri="{A12FA001-AC4F-418D-AE19-62706E023703}">
                      <ahyp:hlinkClr xmlns:ahyp="http://schemas.microsoft.com/office/drawing/2018/hyperlinkcolor" val="tx"/>
                    </a:ext>
                  </a:extLst>
                </a:hlinkClick>
              </a:rPr>
              <a:t>irtea.greece@gmail.com</a:t>
            </a:r>
            <a:endParaRPr lang="el-GR" sz="2400" dirty="0">
              <a:solidFill>
                <a:srgbClr val="00B0F0"/>
              </a:solidFill>
              <a:latin typeface="Corbel" panose="020B0503020204020204" pitchFamily="34" charset="0"/>
              <a:cs typeface="Arial" pitchFamily="34" charset="0"/>
            </a:endParaRPr>
          </a:p>
          <a:p>
            <a:pPr lvl="7" algn="just">
              <a:lnSpc>
                <a:spcPct val="150000"/>
              </a:lnSpc>
              <a:buNone/>
            </a:pPr>
            <a:endParaRPr lang="en-US" sz="1200" dirty="0">
              <a:solidFill>
                <a:srgbClr val="00B0F0"/>
              </a:solidFill>
              <a:latin typeface="Corbel" panose="020B0503020204020204" pitchFamily="34" charset="0"/>
              <a:cs typeface="Arial" pitchFamily="34" charset="0"/>
            </a:endParaRPr>
          </a:p>
          <a:p>
            <a:pPr lvl="7" algn="just">
              <a:lnSpc>
                <a:spcPct val="150000"/>
              </a:lnSpc>
              <a:buNone/>
            </a:pPr>
            <a:r>
              <a:rPr lang="en-US" sz="2400" dirty="0">
                <a:solidFill>
                  <a:srgbClr val="00B0F0"/>
                </a:solidFill>
                <a:latin typeface="Corbel" panose="020B0503020204020204" pitchFamily="34" charset="0"/>
                <a:cs typeface="Arial" pitchFamily="34" charset="0"/>
                <a:hlinkClick r:id="rId3">
                  <a:extLst>
                    <a:ext uri="{A12FA001-AC4F-418D-AE19-62706E023703}">
                      <ahyp:hlinkClr xmlns:ahyp="http://schemas.microsoft.com/office/drawing/2018/hyperlinkcolor" val="tx"/>
                    </a:ext>
                  </a:extLst>
                </a:hlinkClick>
              </a:rPr>
              <a:t>www.europasteens.eu</a:t>
            </a:r>
            <a:r>
              <a:rPr lang="en-US" sz="2400" dirty="0">
                <a:solidFill>
                  <a:srgbClr val="00B0F0"/>
                </a:solidFill>
                <a:latin typeface="Corbel" panose="020B0503020204020204" pitchFamily="34" charset="0"/>
                <a:cs typeface="Arial" pitchFamily="34" charset="0"/>
              </a:rPr>
              <a:t> </a:t>
            </a:r>
            <a:endParaRPr lang="el-GR" sz="2400" dirty="0">
              <a:solidFill>
                <a:srgbClr val="00B0F0"/>
              </a:solidFill>
              <a:cs typeface="Arial" pitchFamily="34" charset="0"/>
            </a:endParaRPr>
          </a:p>
          <a:p>
            <a:pPr lvl="7" algn="just">
              <a:buNone/>
            </a:pPr>
            <a:endParaRPr lang="el-GR" sz="2000" dirty="0">
              <a:solidFill>
                <a:srgbClr val="00B0F0"/>
              </a:solidFill>
              <a:cs typeface="Arial" pitchFamily="34" charset="0"/>
            </a:endParaRPr>
          </a:p>
          <a:p>
            <a:pPr lvl="7" algn="just">
              <a:buNone/>
            </a:pPr>
            <a:r>
              <a:rPr lang="en-US" sz="2000" dirty="0">
                <a:solidFill>
                  <a:srgbClr val="00B0F0"/>
                </a:solidFill>
                <a:latin typeface="Corbel" panose="020B0503020204020204" pitchFamily="34" charset="0"/>
                <a:cs typeface="Arial" pitchFamily="34" charset="0"/>
              </a:rPr>
              <a:t>@</a:t>
            </a:r>
            <a:r>
              <a:rPr lang="en-US" sz="2000" dirty="0" err="1">
                <a:solidFill>
                  <a:srgbClr val="00B0F0"/>
                </a:solidFill>
                <a:latin typeface="Corbel" panose="020B0503020204020204" pitchFamily="34" charset="0"/>
                <a:cs typeface="Arial" pitchFamily="34" charset="0"/>
              </a:rPr>
              <a:t>EUropaS</a:t>
            </a:r>
            <a:r>
              <a:rPr lang="en-US" sz="2000" dirty="0">
                <a:solidFill>
                  <a:srgbClr val="00B0F0"/>
                </a:solidFill>
                <a:latin typeface="Corbel" panose="020B0503020204020204" pitchFamily="34" charset="0"/>
                <a:cs typeface="Arial" pitchFamily="34" charset="0"/>
              </a:rPr>
              <a:t> TEENS</a:t>
            </a:r>
            <a:endParaRPr lang="el-GR" sz="2000" dirty="0">
              <a:solidFill>
                <a:srgbClr val="00B0F0"/>
              </a:solidFill>
              <a:cs typeface="Arial" pitchFamily="34" charset="0"/>
            </a:endParaRPr>
          </a:p>
          <a:p>
            <a:endParaRPr lang="el-GR" dirty="0">
              <a:latin typeface="Corbel" panose="020B0503020204020204" pitchFamily="34" charset="0"/>
            </a:endParaRPr>
          </a:p>
        </p:txBody>
      </p:sp>
      <p:pic>
        <p:nvPicPr>
          <p:cNvPr id="5" name="Picture 3" descr="irtea orizontio.png">
            <a:extLst>
              <a:ext uri="{FF2B5EF4-FFF2-40B4-BE49-F238E27FC236}">
                <a16:creationId xmlns:a16="http://schemas.microsoft.com/office/drawing/2014/main" id="{24A97F7B-55A5-4101-9C65-9B80EEE27C92}"/>
              </a:ext>
            </a:extLst>
          </p:cNvPr>
          <p:cNvPicPr>
            <a:picLocks noChangeAspect="1"/>
          </p:cNvPicPr>
          <p:nvPr/>
        </p:nvPicPr>
        <p:blipFill>
          <a:blip r:embed="rId4" cstate="print"/>
          <a:stretch>
            <a:fillRect/>
          </a:stretch>
        </p:blipFill>
        <p:spPr>
          <a:xfrm>
            <a:off x="6084168" y="6058493"/>
            <a:ext cx="2915816" cy="780054"/>
          </a:xfrm>
          <a:prstGeom prst="rect">
            <a:avLst/>
          </a:prstGeom>
        </p:spPr>
      </p:pic>
      <p:pic>
        <p:nvPicPr>
          <p:cNvPr id="6" name="Picture 5" descr="images.png"/>
          <p:cNvPicPr>
            <a:picLocks noChangeAspect="1"/>
          </p:cNvPicPr>
          <p:nvPr/>
        </p:nvPicPr>
        <p:blipFill>
          <a:blip r:embed="rId5">
            <a:clrChange>
              <a:clrFrom>
                <a:srgbClr val="FFFFFF"/>
              </a:clrFrom>
              <a:clrTo>
                <a:srgbClr val="FFFFFF">
                  <a:alpha val="0"/>
                </a:srgbClr>
              </a:clrTo>
            </a:clrChange>
          </a:blip>
          <a:stretch>
            <a:fillRect/>
          </a:stretch>
        </p:blipFill>
        <p:spPr>
          <a:xfrm>
            <a:off x="2699792" y="1670530"/>
            <a:ext cx="642934" cy="642934"/>
          </a:xfrm>
          <a:prstGeom prst="rect">
            <a:avLst/>
          </a:prstGeom>
        </p:spPr>
      </p:pic>
      <p:pic>
        <p:nvPicPr>
          <p:cNvPr id="11" name="Picture 10" descr="facebook-logo_318-49940.jpg"/>
          <p:cNvPicPr>
            <a:picLocks noChangeAspect="1"/>
          </p:cNvPicPr>
          <p:nvPr/>
        </p:nvPicPr>
        <p:blipFill>
          <a:blip r:embed="rId6" cstate="print"/>
          <a:stretch>
            <a:fillRect/>
          </a:stretch>
        </p:blipFill>
        <p:spPr>
          <a:xfrm>
            <a:off x="2745042" y="4245546"/>
            <a:ext cx="623871" cy="623871"/>
          </a:xfrm>
          <a:prstGeom prst="rect">
            <a:avLst/>
          </a:prstGeom>
        </p:spPr>
      </p:pic>
      <p:pic>
        <p:nvPicPr>
          <p:cNvPr id="12" name="Picture 11" descr="images (1).png"/>
          <p:cNvPicPr>
            <a:picLocks noChangeAspect="1"/>
          </p:cNvPicPr>
          <p:nvPr/>
        </p:nvPicPr>
        <p:blipFill>
          <a:blip r:embed="rId7">
            <a:clrChange>
              <a:clrFrom>
                <a:srgbClr val="FFFFFF"/>
              </a:clrFrom>
              <a:clrTo>
                <a:srgbClr val="FFFFFF">
                  <a:alpha val="0"/>
                </a:srgbClr>
              </a:clrTo>
            </a:clrChange>
          </a:blip>
          <a:stretch>
            <a:fillRect/>
          </a:stretch>
        </p:blipFill>
        <p:spPr>
          <a:xfrm>
            <a:off x="2643174" y="2460979"/>
            <a:ext cx="714372" cy="714372"/>
          </a:xfrm>
          <a:prstGeom prst="rect">
            <a:avLst/>
          </a:prstGeom>
        </p:spPr>
      </p:pic>
      <p:pic>
        <p:nvPicPr>
          <p:cNvPr id="13" name="Picture 12" descr="αρχείο λήψης (1).png"/>
          <p:cNvPicPr>
            <a:picLocks noChangeAspect="1"/>
          </p:cNvPicPr>
          <p:nvPr/>
        </p:nvPicPr>
        <p:blipFill>
          <a:blip r:embed="rId8">
            <a:clrChange>
              <a:clrFrom>
                <a:srgbClr val="FFFFFF"/>
              </a:clrFrom>
              <a:clrTo>
                <a:srgbClr val="FFFFFF">
                  <a:alpha val="0"/>
                </a:srgbClr>
              </a:clrTo>
            </a:clrChange>
          </a:blip>
          <a:stretch>
            <a:fillRect/>
          </a:stretch>
        </p:blipFill>
        <p:spPr>
          <a:xfrm>
            <a:off x="2699792" y="3322866"/>
            <a:ext cx="714372" cy="7143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625609"/>
          </a:xfrm>
        </p:spPr>
        <p:txBody>
          <a:bodyPr anchor="t">
            <a:normAutofit/>
          </a:bodyPr>
          <a:lstStyle/>
          <a:p>
            <a:pPr algn="ctr">
              <a:buNone/>
            </a:pPr>
            <a:r>
              <a:rPr lang="el-GR" sz="4400" b="1" dirty="0">
                <a:latin typeface="Arial" panose="020B0604020202020204" pitchFamily="34" charset="0"/>
                <a:cs typeface="Arial" panose="020B0604020202020204" pitchFamily="34" charset="0"/>
              </a:rPr>
              <a:t>  </a:t>
            </a:r>
            <a:r>
              <a:rPr lang="el-GR" sz="4400" b="1" dirty="0">
                <a:cs typeface="Arial" panose="020B0604020202020204" pitchFamily="34" charset="0"/>
              </a:rPr>
              <a:t>Ευχαριστούμε για την προσοχή σας!</a:t>
            </a:r>
          </a:p>
        </p:txBody>
      </p:sp>
      <p:pic>
        <p:nvPicPr>
          <p:cNvPr id="4" name="Picture 3" descr="irtea orizontio.png"/>
          <p:cNvPicPr>
            <a:picLocks noChangeAspect="1"/>
          </p:cNvPicPr>
          <p:nvPr/>
        </p:nvPicPr>
        <p:blipFill>
          <a:blip r:embed="rId2" cstate="print"/>
          <a:stretch>
            <a:fillRect/>
          </a:stretch>
        </p:blipFill>
        <p:spPr>
          <a:xfrm>
            <a:off x="1763688" y="4293096"/>
            <a:ext cx="5710101" cy="1527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000924" cy="766438"/>
          </a:xfrm>
        </p:spPr>
        <p:txBody>
          <a:bodyPr>
            <a:noAutofit/>
          </a:bodyPr>
          <a:lstStyle/>
          <a:p>
            <a:r>
              <a:rPr lang="el-GR" sz="4400" b="1" dirty="0">
                <a:latin typeface="Arial" pitchFamily="34" charset="0"/>
                <a:cs typeface="Arial" pitchFamily="34" charset="0"/>
              </a:rPr>
              <a:t>Στοχοι του </a:t>
            </a:r>
            <a:r>
              <a:rPr lang="en-US" sz="4400" b="1" dirty="0">
                <a:latin typeface="Arial" pitchFamily="34" charset="0"/>
                <a:cs typeface="Arial" pitchFamily="34" charset="0"/>
              </a:rPr>
              <a:t>Erasmus</a:t>
            </a:r>
            <a:r>
              <a:rPr lang="el-GR" sz="4400" b="1" dirty="0">
                <a:latin typeface="Arial" pitchFamily="34" charset="0"/>
                <a:cs typeface="Arial" pitchFamily="34" charset="0"/>
              </a:rPr>
              <a:t> </a:t>
            </a:r>
          </a:p>
        </p:txBody>
      </p:sp>
      <p:sp>
        <p:nvSpPr>
          <p:cNvPr id="3" name="Content Placeholder 2"/>
          <p:cNvSpPr>
            <a:spLocks noGrp="1"/>
          </p:cNvSpPr>
          <p:nvPr>
            <p:ph idx="1"/>
          </p:nvPr>
        </p:nvSpPr>
        <p:spPr>
          <a:xfrm>
            <a:off x="611560" y="2072527"/>
            <a:ext cx="8215370" cy="5072074"/>
          </a:xfrm>
        </p:spPr>
        <p:txBody>
          <a:bodyPr>
            <a:normAutofit/>
          </a:bodyPr>
          <a:lstStyle/>
          <a:p>
            <a:pPr algn="just">
              <a:lnSpc>
                <a:spcPct val="160000"/>
              </a:lnSpc>
              <a:buFont typeface="Wingdings" panose="05000000000000000000" pitchFamily="2" charset="2"/>
              <a:buChar char="ü"/>
            </a:pPr>
            <a:r>
              <a:rPr lang="el-GR" sz="2400" dirty="0">
                <a:cs typeface="Arial" pitchFamily="34" charset="0"/>
              </a:rPr>
              <a:t>Στόχος του Erasmus+ είναι να συμβάλει στη στρατηγική «Ευρώπη 2020» για την ανάπτυξη, την απασχόληση, την κοινωνική ισότητα και την ένταξη.</a:t>
            </a:r>
          </a:p>
          <a:p>
            <a:pPr algn="just">
              <a:lnSpc>
                <a:spcPct val="160000"/>
              </a:lnSpc>
              <a:buFont typeface="Wingdings" panose="05000000000000000000" pitchFamily="2" charset="2"/>
              <a:buChar char="ü"/>
            </a:pPr>
            <a:r>
              <a:rPr lang="el-GR" sz="2400" dirty="0">
                <a:cs typeface="Arial" pitchFamily="34" charset="0"/>
              </a:rPr>
              <a:t>Μείωση της ανεργίας, κυρίως των νέων</a:t>
            </a:r>
          </a:p>
          <a:p>
            <a:pPr algn="just">
              <a:lnSpc>
                <a:spcPct val="160000"/>
              </a:lnSpc>
              <a:buFont typeface="Wingdings" panose="05000000000000000000" pitchFamily="2" charset="2"/>
              <a:buChar char="ü"/>
            </a:pPr>
            <a:r>
              <a:rPr lang="el-GR" sz="2400" dirty="0">
                <a:cs typeface="Arial" pitchFamily="34" charset="0"/>
              </a:rPr>
              <a:t>Προώθηση της εκπαίδευσης ενηλίκων, κυρίως σε νέες δεξιότητες και σε δεξιότητες που απαιτούνται από την αγορά εργασίας.</a:t>
            </a:r>
          </a:p>
          <a:p>
            <a:pPr algn="just"/>
            <a:endParaRPr lang="el-GR" sz="2400" dirty="0">
              <a:latin typeface="Arial" pitchFamily="34" charset="0"/>
              <a:cs typeface="Arial" pitchFamily="34" charset="0"/>
            </a:endParaRPr>
          </a:p>
        </p:txBody>
      </p:sp>
      <p:pic>
        <p:nvPicPr>
          <p:cNvPr id="5" name="Picture 4"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rasmus_.png"/>
          <p:cNvPicPr>
            <a:picLocks noChangeAspect="1"/>
          </p:cNvPicPr>
          <p:nvPr/>
        </p:nvPicPr>
        <p:blipFill>
          <a:blip r:embed="rId3"/>
          <a:stretch>
            <a:fillRect/>
          </a:stretch>
        </p:blipFill>
        <p:spPr>
          <a:xfrm>
            <a:off x="6142484" y="512215"/>
            <a:ext cx="2857500" cy="2028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241458" cy="1066800"/>
          </a:xfrm>
        </p:spPr>
        <p:txBody>
          <a:bodyPr>
            <a:noAutofit/>
          </a:bodyPr>
          <a:lstStyle/>
          <a:p>
            <a:r>
              <a:rPr lang="el-GR" sz="4400" b="1" dirty="0">
                <a:latin typeface="Arial" pitchFamily="34" charset="0"/>
                <a:cs typeface="Arial" pitchFamily="34" charset="0"/>
              </a:rPr>
              <a:t>Στοχοι του </a:t>
            </a:r>
            <a:r>
              <a:rPr lang="en-US" sz="4400" b="1" dirty="0">
                <a:latin typeface="Arial" pitchFamily="34" charset="0"/>
                <a:cs typeface="Arial" pitchFamily="34" charset="0"/>
              </a:rPr>
              <a:t>Erasmus+</a:t>
            </a:r>
            <a:r>
              <a:rPr lang="el-GR" sz="4400" b="1" dirty="0">
                <a:latin typeface="Arial" pitchFamily="34" charset="0"/>
                <a:cs typeface="Arial" pitchFamily="34" charset="0"/>
              </a:rPr>
              <a:t>  </a:t>
            </a:r>
          </a:p>
        </p:txBody>
      </p:sp>
      <p:sp>
        <p:nvSpPr>
          <p:cNvPr id="6" name="Content Placeholder 5"/>
          <p:cNvSpPr>
            <a:spLocks noGrp="1"/>
          </p:cNvSpPr>
          <p:nvPr>
            <p:ph idx="1"/>
          </p:nvPr>
        </p:nvSpPr>
        <p:spPr>
          <a:xfrm>
            <a:off x="642910" y="2276872"/>
            <a:ext cx="8072494" cy="4714884"/>
          </a:xfrm>
        </p:spPr>
        <p:txBody>
          <a:bodyPr>
            <a:normAutofit/>
          </a:bodyPr>
          <a:lstStyle/>
          <a:p>
            <a:pPr algn="just">
              <a:lnSpc>
                <a:spcPct val="150000"/>
              </a:lnSpc>
              <a:buFont typeface="Wingdings" pitchFamily="2" charset="2"/>
              <a:buChar char="ü"/>
            </a:pPr>
            <a:r>
              <a:rPr lang="el-GR" sz="2400" dirty="0">
                <a:cs typeface="Arial" panose="020B0604020202020204" pitchFamily="34" charset="0"/>
              </a:rPr>
              <a:t>Ενθάρρυνση των νέων να συμμετέχουν στην ευρωπαϊκή δημοκρατία</a:t>
            </a:r>
          </a:p>
          <a:p>
            <a:pPr algn="just">
              <a:lnSpc>
                <a:spcPct val="150000"/>
              </a:lnSpc>
              <a:buFont typeface="Wingdings" pitchFamily="2" charset="2"/>
              <a:buChar char="ü"/>
            </a:pPr>
            <a:r>
              <a:rPr lang="el-GR" sz="2400" dirty="0">
                <a:cs typeface="Arial" panose="020B0604020202020204" pitchFamily="34" charset="0"/>
              </a:rPr>
              <a:t>Στήριξη της καινοτομίας, της συνεργασίας και των μεταρρυθμίσεων.</a:t>
            </a:r>
          </a:p>
          <a:p>
            <a:pPr algn="just">
              <a:lnSpc>
                <a:spcPct val="150000"/>
              </a:lnSpc>
              <a:buFont typeface="Wingdings" pitchFamily="2" charset="2"/>
              <a:buChar char="ü"/>
            </a:pPr>
            <a:r>
              <a:rPr lang="el-GR" sz="2400" dirty="0">
                <a:cs typeface="Arial" panose="020B0604020202020204" pitchFamily="34" charset="0"/>
              </a:rPr>
              <a:t>Μείωση της πρόωρης εγκατάλειψης του σχολείου.</a:t>
            </a:r>
          </a:p>
          <a:p>
            <a:pPr algn="just">
              <a:lnSpc>
                <a:spcPct val="150000"/>
              </a:lnSpc>
              <a:buFont typeface="Wingdings" pitchFamily="2" charset="2"/>
              <a:buChar char="ü"/>
            </a:pPr>
            <a:r>
              <a:rPr lang="el-GR" sz="2400" dirty="0">
                <a:cs typeface="Arial" panose="020B0604020202020204" pitchFamily="34" charset="0"/>
              </a:rPr>
              <a:t>Προώθηση της συνεργασίας και της κινητικότητας με τις χώρες εταίρους της Ε.Ε.</a:t>
            </a:r>
          </a:p>
        </p:txBody>
      </p:sp>
      <p:pic>
        <p:nvPicPr>
          <p:cNvPr id="7" name="Picture 6" descr="Erasmus_.png"/>
          <p:cNvPicPr>
            <a:picLocks noChangeAspect="1"/>
          </p:cNvPicPr>
          <p:nvPr/>
        </p:nvPicPr>
        <p:blipFill>
          <a:blip r:embed="rId2"/>
          <a:stretch>
            <a:fillRect/>
          </a:stretch>
        </p:blipFill>
        <p:spPr>
          <a:xfrm>
            <a:off x="5888930" y="745846"/>
            <a:ext cx="2857500" cy="2028825"/>
          </a:xfrm>
          <a:prstGeom prst="rect">
            <a:avLst/>
          </a:prstGeom>
        </p:spPr>
      </p:pic>
      <p:pic>
        <p:nvPicPr>
          <p:cNvPr id="8" name="Picture 7"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066800"/>
          </a:xfrm>
        </p:spPr>
        <p:txBody>
          <a:bodyPr/>
          <a:lstStyle/>
          <a:p>
            <a:r>
              <a:rPr lang="el-GR" b="1" dirty="0">
                <a:latin typeface="Arial" pitchFamily="34" charset="0"/>
                <a:cs typeface="Arial" pitchFamily="34" charset="0"/>
              </a:rPr>
              <a:t>ΒασικΕΣ ΔρΑσειΣ </a:t>
            </a:r>
          </a:p>
        </p:txBody>
      </p:sp>
      <p:sp>
        <p:nvSpPr>
          <p:cNvPr id="3" name="Content Placeholder 2"/>
          <p:cNvSpPr>
            <a:spLocks noGrp="1"/>
          </p:cNvSpPr>
          <p:nvPr>
            <p:ph idx="1"/>
          </p:nvPr>
        </p:nvSpPr>
        <p:spPr>
          <a:xfrm>
            <a:off x="571472" y="928670"/>
            <a:ext cx="8401080" cy="5715016"/>
          </a:xfrm>
        </p:spPr>
        <p:txBody>
          <a:bodyPr>
            <a:normAutofit fontScale="85000" lnSpcReduction="20000"/>
          </a:bodyPr>
          <a:lstStyle/>
          <a:p>
            <a:pPr>
              <a:lnSpc>
                <a:spcPct val="170000"/>
              </a:lnSpc>
            </a:pPr>
            <a:r>
              <a:rPr lang="el-GR" sz="2400" b="1" i="1" dirty="0">
                <a:cs typeface="Arial" pitchFamily="34" charset="0"/>
              </a:rPr>
              <a:t>Βασική Δράση 1-Κινητικότητα</a:t>
            </a:r>
            <a:endParaRPr lang="el-GR" sz="2400" dirty="0">
              <a:cs typeface="Arial" pitchFamily="34" charset="0"/>
            </a:endParaRPr>
          </a:p>
          <a:p>
            <a:pPr>
              <a:lnSpc>
                <a:spcPct val="170000"/>
              </a:lnSpc>
              <a:buNone/>
            </a:pPr>
            <a:r>
              <a:rPr lang="el-GR" sz="2400" dirty="0">
                <a:cs typeface="Arial" pitchFamily="34" charset="0"/>
              </a:rPr>
              <a:t>    Τα σχέδια κινητικότητας παρέχουν στους δικαιούχους τη δυνατότητα να μετακινούνται σε μια άλλη συμμετέχουσα χώρα, με σκοπό να σπουδάσουν, να δουλέψουν, να διδάξουν, να εκπαιδεύσουν και να αναπτύξουν επαγγελματικά προσόντα και δεξιότητες.</a:t>
            </a:r>
          </a:p>
          <a:p>
            <a:pPr>
              <a:lnSpc>
                <a:spcPct val="170000"/>
              </a:lnSpc>
            </a:pPr>
            <a:r>
              <a:rPr lang="el-GR" sz="2400" b="1" i="1" dirty="0">
                <a:cs typeface="Arial" pitchFamily="34" charset="0"/>
              </a:rPr>
              <a:t>Βασική Δράση 2-Συμπράξεις</a:t>
            </a:r>
          </a:p>
          <a:p>
            <a:pPr>
              <a:lnSpc>
                <a:spcPct val="170000"/>
              </a:lnSpc>
              <a:buNone/>
            </a:pPr>
            <a:r>
              <a:rPr lang="el-GR" sz="2400" dirty="0">
                <a:cs typeface="Arial" pitchFamily="34" charset="0"/>
              </a:rPr>
              <a:t>    • τις Στρατηγικές συμπράξεις στους τομείς της εκπαίδευσης, της κατάρτισης και της νεολαίας (Αποκεντρωμένη Δράση)</a:t>
            </a:r>
            <a:br>
              <a:rPr lang="el-GR" sz="2400" dirty="0">
                <a:cs typeface="Arial" pitchFamily="34" charset="0"/>
              </a:rPr>
            </a:br>
            <a:r>
              <a:rPr lang="el-GR" sz="2400" dirty="0">
                <a:cs typeface="Arial" pitchFamily="34" charset="0"/>
              </a:rPr>
              <a:t>• τις Συμμαχίες Γνώσης (Κεντρική Δράση)</a:t>
            </a:r>
            <a:br>
              <a:rPr lang="el-GR" sz="2400" dirty="0">
                <a:cs typeface="Arial" pitchFamily="34" charset="0"/>
              </a:rPr>
            </a:br>
            <a:r>
              <a:rPr lang="el-GR" sz="2400" dirty="0">
                <a:cs typeface="Arial" pitchFamily="34" charset="0"/>
              </a:rPr>
              <a:t>• τις Τομεακές Συμμαχίες Δεξιοτήτων (Κεντρική Δράση)</a:t>
            </a:r>
            <a:br>
              <a:rPr lang="el-GR" sz="2400" dirty="0">
                <a:cs typeface="Arial" pitchFamily="34" charset="0"/>
              </a:rPr>
            </a:br>
            <a:r>
              <a:rPr lang="el-GR" sz="2400" dirty="0">
                <a:cs typeface="Arial" pitchFamily="34" charset="0"/>
              </a:rPr>
              <a:t>• την Ανάπτυξη Δυνατοτήτων στον τομέα της νεολαίας (Κεντρική Δράση)</a:t>
            </a:r>
          </a:p>
          <a:p>
            <a:endParaRPr lang="el-GR" sz="2400" dirty="0">
              <a:cs typeface="Arial" pitchFamily="34" charset="0"/>
            </a:endParaRPr>
          </a:p>
        </p:txBody>
      </p:sp>
      <p:pic>
        <p:nvPicPr>
          <p:cNvPr id="5" name="Picture 4"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348" y="214290"/>
            <a:ext cx="7633742" cy="974913"/>
          </a:xfrm>
        </p:spPr>
        <p:txBody>
          <a:bodyPr/>
          <a:lstStyle/>
          <a:p>
            <a:r>
              <a:rPr lang="el-GR" b="1" dirty="0">
                <a:latin typeface="Arial" pitchFamily="34" charset="0"/>
                <a:cs typeface="Arial" pitchFamily="34" charset="0"/>
              </a:rPr>
              <a:t>ΒΑΣΙΚΕΣ ΔΡΑΣΕΙΣ</a:t>
            </a:r>
          </a:p>
        </p:txBody>
      </p:sp>
      <p:sp>
        <p:nvSpPr>
          <p:cNvPr id="4" name="Θέση κειμένου 3"/>
          <p:cNvSpPr>
            <a:spLocks noGrp="1"/>
          </p:cNvSpPr>
          <p:nvPr>
            <p:ph idx="1"/>
          </p:nvPr>
        </p:nvSpPr>
        <p:spPr>
          <a:xfrm>
            <a:off x="714348" y="1214422"/>
            <a:ext cx="8143932" cy="3593591"/>
          </a:xfrm>
        </p:spPr>
        <p:txBody>
          <a:bodyPr>
            <a:noAutofit/>
          </a:bodyPr>
          <a:lstStyle/>
          <a:p>
            <a:pPr>
              <a:buNone/>
            </a:pPr>
            <a:r>
              <a:rPr lang="el-GR" b="1" i="1" dirty="0">
                <a:cs typeface="Arial" pitchFamily="34" charset="0"/>
              </a:rPr>
              <a:t>Βασική Δράση </a:t>
            </a:r>
            <a:r>
              <a:rPr lang="en-US" b="1" i="1" dirty="0">
                <a:cs typeface="Arial" pitchFamily="34" charset="0"/>
              </a:rPr>
              <a:t>3 (KA3) : </a:t>
            </a:r>
            <a:r>
              <a:rPr lang="el-GR" b="1" i="1" dirty="0">
                <a:cs typeface="Arial" pitchFamily="34" charset="0"/>
              </a:rPr>
              <a:t>Υποστήριξη στην Πολιτική Μεταρρύθμιση</a:t>
            </a:r>
            <a:endParaRPr lang="en-US" b="1" i="1" dirty="0">
              <a:cs typeface="Arial" pitchFamily="34" charset="0"/>
            </a:endParaRPr>
          </a:p>
          <a:p>
            <a:endParaRPr lang="en-US" dirty="0">
              <a:cs typeface="Arial" pitchFamily="34" charset="0"/>
            </a:endParaRPr>
          </a:p>
          <a:p>
            <a:pPr>
              <a:lnSpc>
                <a:spcPct val="150000"/>
              </a:lnSpc>
            </a:pPr>
            <a:r>
              <a:rPr lang="el-GR" dirty="0">
                <a:cs typeface="Arial" pitchFamily="34" charset="0"/>
              </a:rPr>
              <a:t>Οι δράσεις στοχεύουν: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Στην ενίσχυση της ανάπτυξης καινοτόμων πολιτικών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 διεξαγωγή διαλόγου και την υλοποίηση πολιτικών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Στην ανταλλαγή  γνώσεων στους τομείς της εκπαίδευσης, της κατάρτισης και της νεολαίας.</a:t>
            </a:r>
            <a:endParaRPr lang="en-US" dirty="0">
              <a:cs typeface="Arial" pitchFamily="34" charset="0"/>
            </a:endParaRPr>
          </a:p>
          <a:p>
            <a:pPr marL="285750" indent="-285750">
              <a:lnSpc>
                <a:spcPct val="150000"/>
              </a:lnSpc>
              <a:buFont typeface="Arial" panose="020B0604020202020204" pitchFamily="34" charset="0"/>
              <a:buChar char="•"/>
            </a:pPr>
            <a:endParaRPr lang="en-US" dirty="0">
              <a:cs typeface="Arial" pitchFamily="34" charset="0"/>
            </a:endParaRPr>
          </a:p>
          <a:p>
            <a:endParaRPr lang="en-US" dirty="0">
              <a:cs typeface="Arial" pitchFamily="34" charset="0"/>
            </a:endParaRPr>
          </a:p>
        </p:txBody>
      </p:sp>
      <p:pic>
        <p:nvPicPr>
          <p:cNvPr id="7" name="Picture 6"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11" name="Θέση εικόνας 9">
            <a:extLst>
              <a:ext uri="{FF2B5EF4-FFF2-40B4-BE49-F238E27FC236}">
                <a16:creationId xmlns:a16="http://schemas.microsoft.com/office/drawing/2014/main" id="{084ADCC5-5C1B-44CF-AA63-3D7804B98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62" y="4700481"/>
            <a:ext cx="2150350" cy="2157519"/>
          </a:xfrm>
          <a:prstGeom prst="rect">
            <a:avLst/>
          </a:prstGeom>
        </p:spPr>
      </p:pic>
    </p:spTree>
    <p:extLst>
      <p:ext uri="{BB962C8B-B14F-4D97-AF65-F5344CB8AC3E}">
        <p14:creationId xmlns:p14="http://schemas.microsoft.com/office/powerpoint/2010/main" val="406559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001028" cy="714380"/>
          </a:xfrm>
        </p:spPr>
        <p:txBody>
          <a:bodyPr>
            <a:normAutofit/>
          </a:bodyPr>
          <a:lstStyle/>
          <a:p>
            <a:r>
              <a:rPr lang="el-GR" sz="4400" b="1" dirty="0">
                <a:latin typeface="Arial" pitchFamily="34" charset="0"/>
                <a:cs typeface="Arial" pitchFamily="34" charset="0"/>
              </a:rPr>
              <a:t>Λιγα λογια για τη δραση</a:t>
            </a:r>
          </a:p>
        </p:txBody>
      </p:sp>
      <p:sp>
        <p:nvSpPr>
          <p:cNvPr id="3" name="Content Placeholder 2"/>
          <p:cNvSpPr>
            <a:spLocks noGrp="1"/>
          </p:cNvSpPr>
          <p:nvPr>
            <p:ph idx="1"/>
          </p:nvPr>
        </p:nvSpPr>
        <p:spPr>
          <a:xfrm>
            <a:off x="928662" y="2500306"/>
            <a:ext cx="7633742" cy="3664998"/>
          </a:xfrm>
        </p:spPr>
        <p:txBody>
          <a:bodyPr>
            <a:normAutofit fontScale="92500" lnSpcReduction="10000"/>
          </a:bodyPr>
          <a:lstStyle/>
          <a:p>
            <a:pPr algn="just">
              <a:lnSpc>
                <a:spcPct val="150000"/>
              </a:lnSpc>
            </a:pPr>
            <a:r>
              <a:rPr lang="el-GR" dirty="0">
                <a:cs typeface="Arial" pitchFamily="34" charset="0"/>
              </a:rPr>
              <a:t>Το έργο </a:t>
            </a:r>
            <a:r>
              <a:rPr lang="en-US" dirty="0">
                <a:cs typeface="Arial" pitchFamily="34" charset="0"/>
              </a:rPr>
              <a:t>“</a:t>
            </a:r>
            <a:r>
              <a:rPr lang="en-US" dirty="0" err="1">
                <a:cs typeface="Arial" pitchFamily="34" charset="0"/>
              </a:rPr>
              <a:t>EUropa</a:t>
            </a:r>
            <a:r>
              <a:rPr lang="en-US" dirty="0">
                <a:cs typeface="Arial" pitchFamily="34" charset="0"/>
              </a:rPr>
              <a:t> Simulation: Training Europeans Enhancing Solidarity</a:t>
            </a:r>
            <a:r>
              <a:rPr lang="el-GR" dirty="0">
                <a:cs typeface="Arial" pitchFamily="34" charset="0"/>
              </a:rPr>
              <a:t> </a:t>
            </a:r>
            <a:r>
              <a:rPr lang="en-US" dirty="0">
                <a:cs typeface="Arial" pitchFamily="34" charset="0"/>
              </a:rPr>
              <a:t>-</a:t>
            </a:r>
            <a:r>
              <a:rPr lang="el-GR" dirty="0">
                <a:cs typeface="Arial" pitchFamily="34" charset="0"/>
              </a:rPr>
              <a:t> </a:t>
            </a:r>
            <a:r>
              <a:rPr lang="en-US" dirty="0" err="1">
                <a:cs typeface="Arial" pitchFamily="34" charset="0"/>
              </a:rPr>
              <a:t>EUropa.S</a:t>
            </a:r>
            <a:r>
              <a:rPr lang="en-US" dirty="0">
                <a:cs typeface="Arial" pitchFamily="34" charset="0"/>
              </a:rPr>
              <a:t>. T.E.EN.S.”</a:t>
            </a:r>
            <a:r>
              <a:rPr lang="el-GR" dirty="0">
                <a:cs typeface="Arial" pitchFamily="34" charset="0"/>
              </a:rPr>
              <a:t> χρηματοδοτείται από το Ευρωπαϊκό Πρόγραμμα </a:t>
            </a:r>
            <a:r>
              <a:rPr lang="en-US" dirty="0">
                <a:cs typeface="Arial" pitchFamily="34" charset="0"/>
              </a:rPr>
              <a:t>Erasmus+ </a:t>
            </a:r>
            <a:r>
              <a:rPr lang="el-GR" dirty="0">
                <a:cs typeface="Arial" pitchFamily="34" charset="0"/>
              </a:rPr>
              <a:t>για τη νεολαία, άξονας</a:t>
            </a:r>
            <a:r>
              <a:rPr lang="en-US" dirty="0">
                <a:cs typeface="Arial" pitchFamily="34" charset="0"/>
              </a:rPr>
              <a:t> KA3</a:t>
            </a:r>
            <a:r>
              <a:rPr lang="el-GR" dirty="0">
                <a:cs typeface="Arial" pitchFamily="34" charset="0"/>
              </a:rPr>
              <a:t>: Διαρθρωμένος Διάλογος: Συναν</a:t>
            </a:r>
            <a:r>
              <a:rPr lang="el-GR" sz="2100" dirty="0">
                <a:cs typeface="Arial" pitchFamily="34" charset="0"/>
              </a:rPr>
              <a:t>τήσεις</a:t>
            </a:r>
            <a:r>
              <a:rPr lang="el-GR" dirty="0">
                <a:cs typeface="Arial" pitchFamily="34" charset="0"/>
              </a:rPr>
              <a:t> Μεταξύ των Νέων και των Υπευθύνων για τη Λήψη Αποφάσεων στον Τομέα της Νεολαίας</a:t>
            </a:r>
            <a:endParaRPr lang="en-US" dirty="0">
              <a:cs typeface="Arial" pitchFamily="34" charset="0"/>
            </a:endParaRPr>
          </a:p>
          <a:p>
            <a:pPr algn="just">
              <a:lnSpc>
                <a:spcPct val="150000"/>
              </a:lnSpc>
            </a:pPr>
            <a:r>
              <a:rPr lang="el-GR" dirty="0">
                <a:cs typeface="Arial" pitchFamily="34" charset="0"/>
              </a:rPr>
              <a:t>Κωδικός έγκρισης του έργου είναι:</a:t>
            </a:r>
            <a:r>
              <a:rPr lang="en-US" dirty="0">
                <a:cs typeface="Arial" pitchFamily="34" charset="0"/>
              </a:rPr>
              <a:t> </a:t>
            </a:r>
            <a:r>
              <a:rPr lang="en-US" b="1" dirty="0">
                <a:cs typeface="Arial" pitchFamily="34" charset="0"/>
              </a:rPr>
              <a:t>2018-2-EL02-KA347-004383</a:t>
            </a:r>
            <a:endParaRPr lang="el-GR" b="1" dirty="0">
              <a:cs typeface="Arial" pitchFamily="34" charset="0"/>
            </a:endParaRPr>
          </a:p>
          <a:p>
            <a:pPr algn="just">
              <a:lnSpc>
                <a:spcPct val="150000"/>
              </a:lnSpc>
            </a:pPr>
            <a:r>
              <a:rPr lang="el-GR" dirty="0">
                <a:cs typeface="Arial" pitchFamily="34" charset="0"/>
              </a:rPr>
              <a:t>Εγκεκριμένο από το Υπουργείο Παιδείας, Έρευνας &amp; Θρησκευμάτων: </a:t>
            </a:r>
            <a:r>
              <a:rPr lang="el-GR" b="1" dirty="0">
                <a:cs typeface="Arial" pitchFamily="34" charset="0"/>
              </a:rPr>
              <a:t>Φ15.1/163116/Δ2</a:t>
            </a:r>
          </a:p>
        </p:txBody>
      </p:sp>
      <p:pic>
        <p:nvPicPr>
          <p:cNvPr id="4" name="Picture 3"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7" name="Εικόνα 6">
            <a:extLst>
              <a:ext uri="{FF2B5EF4-FFF2-40B4-BE49-F238E27FC236}">
                <a16:creationId xmlns:a16="http://schemas.microsoft.com/office/drawing/2014/main" id="{3F0B7248-99F4-42C4-BE18-15428814F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03" y="845101"/>
            <a:ext cx="2546260" cy="1810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001028" cy="714380"/>
          </a:xfrm>
        </p:spPr>
        <p:txBody>
          <a:bodyPr>
            <a:normAutofit/>
          </a:bodyPr>
          <a:lstStyle/>
          <a:p>
            <a:r>
              <a:rPr lang="el-GR" sz="4400" b="1" dirty="0">
                <a:latin typeface="Arial" pitchFamily="34" charset="0"/>
                <a:cs typeface="Arial" pitchFamily="34" charset="0"/>
              </a:rPr>
              <a:t>Λιγα λογια για τη δραση</a:t>
            </a:r>
          </a:p>
        </p:txBody>
      </p:sp>
      <p:sp>
        <p:nvSpPr>
          <p:cNvPr id="3" name="Content Placeholder 2"/>
          <p:cNvSpPr>
            <a:spLocks noGrp="1"/>
          </p:cNvSpPr>
          <p:nvPr>
            <p:ph idx="1"/>
          </p:nvPr>
        </p:nvSpPr>
        <p:spPr>
          <a:xfrm>
            <a:off x="928662" y="2500306"/>
            <a:ext cx="7633742" cy="3664998"/>
          </a:xfrm>
        </p:spPr>
        <p:txBody>
          <a:bodyPr anchor="ctr">
            <a:normAutofit fontScale="77500" lnSpcReduction="20000"/>
          </a:bodyPr>
          <a:lstStyle/>
          <a:p>
            <a:pPr algn="just">
              <a:lnSpc>
                <a:spcPct val="150000"/>
              </a:lnSpc>
            </a:pPr>
            <a:r>
              <a:rPr lang="el-GR" dirty="0">
                <a:cs typeface="Arial" pitchFamily="34" charset="0"/>
              </a:rPr>
              <a:t>Αποτελείται από </a:t>
            </a:r>
            <a:r>
              <a:rPr lang="el-GR" b="1" dirty="0">
                <a:cs typeface="Arial" pitchFamily="34" charset="0"/>
              </a:rPr>
              <a:t>τρείς φάσεις</a:t>
            </a:r>
            <a:r>
              <a:rPr lang="el-GR" dirty="0">
                <a:cs typeface="Arial" pitchFamily="34" charset="0"/>
              </a:rPr>
              <a:t>:</a:t>
            </a:r>
          </a:p>
          <a:p>
            <a:pPr marL="457200" indent="-457200" algn="just">
              <a:lnSpc>
                <a:spcPct val="150000"/>
              </a:lnSpc>
              <a:buFont typeface="+mj-lt"/>
              <a:buAutoNum type="arabicPeriod"/>
            </a:pPr>
            <a:r>
              <a:rPr lang="el-GR" dirty="0">
                <a:cs typeface="Arial" pitchFamily="34" charset="0"/>
              </a:rPr>
              <a:t>τη διεξαγωγή μιας πρόβας όλων των μαθητών για την προσομοίωση</a:t>
            </a:r>
          </a:p>
          <a:p>
            <a:pPr marL="457200" indent="-457200" algn="just">
              <a:lnSpc>
                <a:spcPct val="150000"/>
              </a:lnSpc>
              <a:buFont typeface="+mj-lt"/>
              <a:buAutoNum type="arabicPeriod"/>
            </a:pPr>
            <a:r>
              <a:rPr lang="el-GR" dirty="0">
                <a:cs typeface="Arial" pitchFamily="34" charset="0"/>
              </a:rPr>
              <a:t>τη διεξαγωγή ενός παιχνιδιού Προσομοίωσης του Ευρωπαϊκού Κοινοβουλίου </a:t>
            </a:r>
          </a:p>
          <a:p>
            <a:pPr marL="457200" indent="-457200" algn="just">
              <a:lnSpc>
                <a:spcPct val="150000"/>
              </a:lnSpc>
              <a:buFont typeface="+mj-lt"/>
              <a:buAutoNum type="arabicPeriod"/>
            </a:pPr>
            <a:r>
              <a:rPr lang="el-GR" dirty="0">
                <a:cs typeface="Arial" pitchFamily="34" charset="0"/>
              </a:rPr>
              <a:t>την πραγματοποίηση ενός Δομημένου Διαλόγου στην Αθήνα.</a:t>
            </a:r>
          </a:p>
          <a:p>
            <a:pPr algn="just">
              <a:lnSpc>
                <a:spcPct val="150000"/>
              </a:lnSpc>
            </a:pPr>
            <a:r>
              <a:rPr lang="el-GR" dirty="0">
                <a:cs typeface="Arial" pitchFamily="34" charset="0"/>
              </a:rPr>
              <a:t>Συμμετέχουν οι Δήμοι Αθηναίων, Ασπροπύργου, Ηρακλείου, </a:t>
            </a:r>
            <a:r>
              <a:rPr lang="el-GR" dirty="0" err="1">
                <a:cs typeface="Arial" pitchFamily="34" charset="0"/>
              </a:rPr>
              <a:t>Ναυπλιέων</a:t>
            </a:r>
            <a:r>
              <a:rPr lang="el-GR" dirty="0">
                <a:cs typeface="Arial" pitchFamily="34" charset="0"/>
              </a:rPr>
              <a:t>, </a:t>
            </a:r>
            <a:r>
              <a:rPr lang="el-GR" dirty="0" err="1">
                <a:cs typeface="Arial" pitchFamily="34" charset="0"/>
              </a:rPr>
              <a:t>Λεβαδέων</a:t>
            </a:r>
            <a:r>
              <a:rPr lang="el-GR" dirty="0">
                <a:cs typeface="Arial" pitchFamily="34" charset="0"/>
              </a:rPr>
              <a:t> και Χίου</a:t>
            </a:r>
          </a:p>
          <a:p>
            <a:pPr algn="just">
              <a:lnSpc>
                <a:spcPct val="150000"/>
              </a:lnSpc>
            </a:pPr>
            <a:r>
              <a:rPr lang="el-GR" dirty="0">
                <a:cs typeface="Arial" pitchFamily="34" charset="0"/>
              </a:rPr>
              <a:t>Θα επιλεγούν </a:t>
            </a:r>
            <a:r>
              <a:rPr lang="el-GR" b="1" dirty="0">
                <a:cs typeface="Arial" pitchFamily="34" charset="0"/>
              </a:rPr>
              <a:t>4 Σχολεία από κάθε Δήμο</a:t>
            </a:r>
          </a:p>
          <a:p>
            <a:pPr algn="just">
              <a:lnSpc>
                <a:spcPct val="150000"/>
              </a:lnSpc>
            </a:pPr>
            <a:r>
              <a:rPr lang="el-GR" dirty="0">
                <a:cs typeface="Arial" pitchFamily="34" charset="0"/>
              </a:rPr>
              <a:t> Κάθε σχολείο πρέπει να αποστείλει </a:t>
            </a:r>
            <a:r>
              <a:rPr lang="el-GR" b="1" dirty="0">
                <a:cs typeface="Arial" pitchFamily="34" charset="0"/>
              </a:rPr>
              <a:t>10 μαθητές</a:t>
            </a:r>
          </a:p>
          <a:p>
            <a:pPr algn="just">
              <a:lnSpc>
                <a:spcPct val="150000"/>
              </a:lnSpc>
            </a:pPr>
            <a:r>
              <a:rPr lang="el-GR" dirty="0">
                <a:cs typeface="Arial" pitchFamily="34" charset="0"/>
              </a:rPr>
              <a:t>Συμμετέχουν </a:t>
            </a:r>
            <a:r>
              <a:rPr lang="el-GR" b="1" dirty="0">
                <a:cs typeface="Arial" pitchFamily="34" charset="0"/>
              </a:rPr>
              <a:t>συνολικά 40 μαθητές</a:t>
            </a:r>
            <a:r>
              <a:rPr lang="el-GR" dirty="0">
                <a:cs typeface="Arial" pitchFamily="34" charset="0"/>
              </a:rPr>
              <a:t> σε κάθε προσομοίωση ανά Δήμο</a:t>
            </a:r>
            <a:endParaRPr lang="en-US" dirty="0">
              <a:cs typeface="Arial" pitchFamily="34" charset="0"/>
            </a:endParaRPr>
          </a:p>
        </p:txBody>
      </p:sp>
      <p:pic>
        <p:nvPicPr>
          <p:cNvPr id="4" name="Picture 3"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7" name="Εικόνα 6">
            <a:extLst>
              <a:ext uri="{FF2B5EF4-FFF2-40B4-BE49-F238E27FC236}">
                <a16:creationId xmlns:a16="http://schemas.microsoft.com/office/drawing/2014/main" id="{5E847E80-3DC7-4885-9F0F-BA56E94FB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931227"/>
            <a:ext cx="2951408" cy="2098245"/>
          </a:xfrm>
          <a:prstGeom prst="rect">
            <a:avLst/>
          </a:prstGeom>
        </p:spPr>
      </p:pic>
    </p:spTree>
    <p:extLst>
      <p:ext uri="{BB962C8B-B14F-4D97-AF65-F5344CB8AC3E}">
        <p14:creationId xmlns:p14="http://schemas.microsoft.com/office/powerpoint/2010/main" val="1692621700"/>
      </p:ext>
    </p:extLst>
  </p:cSld>
  <p:clrMapOvr>
    <a:masterClrMapping/>
  </p:clrMapOvr>
</p:sld>
</file>

<file path=ppt/theme/theme1.xml><?xml version="1.0" encoding="utf-8"?>
<a:theme xmlns:a="http://schemas.openxmlformats.org/drawingml/2006/main" name="Κάρτα">
  <a:themeElements>
    <a:clrScheme name="Κάρτα">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Κάρτα">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άρτα">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TM10001106[[fn=Eμβλημα]]</Template>
  <TotalTime>1300</TotalTime>
  <Words>1660</Words>
  <Application>Microsoft Office PowerPoint</Application>
  <PresentationFormat>Προβολή στην οθόνη (4:3)</PresentationFormat>
  <Paragraphs>161</Paragraphs>
  <Slides>34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34</vt:i4>
      </vt:variant>
    </vt:vector>
  </HeadingPairs>
  <TitlesOfParts>
    <vt:vector size="41" baseType="lpstr">
      <vt:lpstr>Arial</vt:lpstr>
      <vt:lpstr>Comic Sans MS</vt:lpstr>
      <vt:lpstr>Corbel</vt:lpstr>
      <vt:lpstr>Gill Sans MT</vt:lpstr>
      <vt:lpstr>Impact</vt:lpstr>
      <vt:lpstr>Wingdings</vt:lpstr>
      <vt:lpstr>Κάρτα</vt:lpstr>
      <vt:lpstr>Προσομοιωση του Ευρωπαϊκου Κοινοβουλιου   αθηνα ασπροπυργοσ-ΕΛΕΥΣΙΝΑ ηρακλειο ναυπλιο λιβαδεια χιοσ </vt:lpstr>
      <vt:lpstr>Περιεχομενα</vt:lpstr>
      <vt:lpstr>Προγραμμα Erasmus+</vt:lpstr>
      <vt:lpstr>Στοχοι του Erasmus </vt:lpstr>
      <vt:lpstr>Στοχοι του Erasmus+  </vt:lpstr>
      <vt:lpstr>ΒασικΕΣ ΔρΑσειΣ </vt:lpstr>
      <vt:lpstr>ΒΑΣΙΚΕΣ ΔΡΑΣΕΙΣ</vt:lpstr>
      <vt:lpstr>Λιγα λογια για τη δραση</vt:lpstr>
      <vt:lpstr>Λιγα λογια για τη δραση</vt:lpstr>
      <vt:lpstr>ΥΠΟΣΤΗΡΙΚΤεσ</vt:lpstr>
      <vt:lpstr>ΠΡΟΣΟΜΟΙΩΣΗ</vt:lpstr>
      <vt:lpstr>ΠΡΟΣΟΜΟΙΩΣΗ</vt:lpstr>
      <vt:lpstr>ΔΟΜΗΜΕΝΟΣ ΔΙΑΛΟΓΟΣ</vt:lpstr>
      <vt:lpstr>Γιατι η συγκεκριμενη θεματικη;</vt:lpstr>
      <vt:lpstr>Γιατι η συγκεκριμενη θεματικη;</vt:lpstr>
      <vt:lpstr>ΔΙΑΣΤΑΣΕΙΣ ΘΕΜΑΤΟΣ</vt:lpstr>
      <vt:lpstr>Οφελη συμμετοχηΣ μαθητων</vt:lpstr>
      <vt:lpstr>Οφελη συμμετοχησ μαθητωΝ</vt:lpstr>
      <vt:lpstr>Οφελη συμμετοχησ καθηγητων</vt:lpstr>
      <vt:lpstr>Ο ρολοΣ του καθηγητη στη δραση</vt:lpstr>
      <vt:lpstr>Ο ρολοΣ του καθηγητη στη δραση</vt:lpstr>
      <vt:lpstr>ΠΡΟΦΙΛ ΜΑΘΗΤΩΝ</vt:lpstr>
      <vt:lpstr>ΥπευθυνεΣ ΔηλωσειΣ ΣΥΜΜΕΤΟΧΗΣ</vt:lpstr>
      <vt:lpstr>ΑΣΦΑΛΕΙΑ ΣΥΜΜΕΤΕΧΟΝΤΩΝ</vt:lpstr>
      <vt:lpstr>Προγραμμα δρασεων δημου Ναυπλιεων</vt:lpstr>
      <vt:lpstr>Προπαρασκευαστικη Συναντηση</vt:lpstr>
      <vt:lpstr>Προπαρασκευαστικη συναντηση</vt:lpstr>
      <vt:lpstr>Διαδικαστικα ΠροσομοιωσηΣ </vt:lpstr>
      <vt:lpstr>ΣΤΟΙΧΕΙΑ ΜΑΘΗΤΩΝ</vt:lpstr>
      <vt:lpstr>Υλικο ΠροετοιμασιαΣ</vt:lpstr>
      <vt:lpstr>Υλικο ΠροετοιμασιαΣ</vt:lpstr>
      <vt:lpstr>Παρουσίαση του PowerPoint</vt:lpstr>
      <vt:lpstr>Στοιχεια ΕπικοινωνιαΣ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Προσομοίωση του Ευρωπαϊκού Κοινοβουλίου EUropa.S. T.E.EN.S.</dc:title>
  <dc:creator>Christina</dc:creator>
  <cp:lastModifiedBy>GEORGE ANTONAKAKIS</cp:lastModifiedBy>
  <cp:revision>135</cp:revision>
  <dcterms:created xsi:type="dcterms:W3CDTF">2018-10-05T11:39:00Z</dcterms:created>
  <dcterms:modified xsi:type="dcterms:W3CDTF">2018-12-11T10:27:06Z</dcterms:modified>
</cp:coreProperties>
</file>